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Lst>
  <p:sldSz cy="7559675" cx="10080625"/>
  <p:notesSz cx="7559675" cy="106918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slide" Target="slides/slide80.xml"/><Relationship Id="rId83" Type="http://schemas.openxmlformats.org/officeDocument/2006/relationships/slide" Target="slides/slide79.xml"/><Relationship Id="rId42" Type="http://schemas.openxmlformats.org/officeDocument/2006/relationships/slide" Target="slides/slide38.xml"/><Relationship Id="rId86" Type="http://schemas.openxmlformats.org/officeDocument/2006/relationships/slide" Target="slides/slide82.xml"/><Relationship Id="rId41" Type="http://schemas.openxmlformats.org/officeDocument/2006/relationships/slide" Target="slides/slide37.xml"/><Relationship Id="rId85" Type="http://schemas.openxmlformats.org/officeDocument/2006/relationships/slide" Target="slides/slide81.xml"/><Relationship Id="rId44" Type="http://schemas.openxmlformats.org/officeDocument/2006/relationships/slide" Target="slides/slide40.xml"/><Relationship Id="rId88" Type="http://schemas.openxmlformats.org/officeDocument/2006/relationships/slide" Target="slides/slide84.xml"/><Relationship Id="rId43" Type="http://schemas.openxmlformats.org/officeDocument/2006/relationships/slide" Target="slides/slide39.xml"/><Relationship Id="rId87" Type="http://schemas.openxmlformats.org/officeDocument/2006/relationships/slide" Target="slides/slide83.xml"/><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94" Type="http://schemas.openxmlformats.org/officeDocument/2006/relationships/slide" Target="slides/slide90.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3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5ea32cf159_0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5ea32cf159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5ea32cf159_0_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5ea32cf159_0_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5ea32cf2f3_0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5ea32cf2f3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4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4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4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4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4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4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5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5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5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5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5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5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5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5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5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5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6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6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6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5ea32cf2f3_0_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5ea32cf2f3_0_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657c2e9e8e_0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g657c2e9e8e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5eac6c3d96_0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g5eac6c3d96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6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6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f3cc34f65e_0_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1f3cc34f65e_0_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6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6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7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7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7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7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7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7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7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7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7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7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7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7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7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7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7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7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7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5ea32cf2f3_0_39: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g5ea32cf2f3_0_3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7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8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8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8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8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8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8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8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8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8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8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8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8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1" name="Shape 11"/>
        <p:cNvGrpSpPr/>
        <p:nvPr/>
      </p:nvGrpSpPr>
      <p:grpSpPr>
        <a:xfrm>
          <a:off x="0" y="0"/>
          <a:ext cx="0" cy="0"/>
          <a:chOff x="0" y="0"/>
          <a:chExt cx="0" cy="0"/>
        </a:xfrm>
      </p:grpSpPr>
      <p:sp>
        <p:nvSpPr>
          <p:cNvPr id="12" name="Google Shape;12;p2"/>
          <p:cNvSpPr txBox="1"/>
          <p:nvPr>
            <p:ph idx="1" type="subTitle"/>
          </p:nvPr>
        </p:nvSpPr>
        <p:spPr>
          <a:xfrm>
            <a:off x="504000" y="301320"/>
            <a:ext cx="9071640" cy="5851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1" name="Shape 41"/>
        <p:cNvGrpSpPr/>
        <p:nvPr/>
      </p:nvGrpSpPr>
      <p:grpSpPr>
        <a:xfrm>
          <a:off x="0" y="0"/>
          <a:ext cx="0" cy="0"/>
          <a:chOff x="0" y="0"/>
          <a:chExt cx="0" cy="0"/>
        </a:xfrm>
      </p:grpSpPr>
      <p:sp>
        <p:nvSpPr>
          <p:cNvPr id="42" name="Google Shape;42;p11"/>
          <p:cNvSpPr txBox="1"/>
          <p:nvPr>
            <p:ph type="title"/>
          </p:nvPr>
        </p:nvSpPr>
        <p:spPr>
          <a:xfrm>
            <a:off x="504000" y="30132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1"/>
          <p:cNvSpPr txBox="1"/>
          <p:nvPr>
            <p:ph idx="1" type="body"/>
          </p:nvPr>
        </p:nvSpPr>
        <p:spPr>
          <a:xfrm>
            <a:off x="504000" y="1769040"/>
            <a:ext cx="907164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11"/>
          <p:cNvSpPr txBox="1"/>
          <p:nvPr>
            <p:ph idx="2" type="body"/>
          </p:nvPr>
        </p:nvSpPr>
        <p:spPr>
          <a:xfrm>
            <a:off x="504000" y="4059360"/>
            <a:ext cx="907164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5" name="Shape 45"/>
        <p:cNvGrpSpPr/>
        <p:nvPr/>
      </p:nvGrpSpPr>
      <p:grpSpPr>
        <a:xfrm>
          <a:off x="0" y="0"/>
          <a:ext cx="0" cy="0"/>
          <a:chOff x="0" y="0"/>
          <a:chExt cx="0" cy="0"/>
        </a:xfrm>
      </p:grpSpPr>
      <p:sp>
        <p:nvSpPr>
          <p:cNvPr id="46" name="Google Shape;46;p12"/>
          <p:cNvSpPr txBox="1"/>
          <p:nvPr>
            <p:ph type="title"/>
          </p:nvPr>
        </p:nvSpPr>
        <p:spPr>
          <a:xfrm>
            <a:off x="504000" y="30132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2"/>
          <p:cNvSpPr txBox="1"/>
          <p:nvPr>
            <p:ph idx="1" type="body"/>
          </p:nvPr>
        </p:nvSpPr>
        <p:spPr>
          <a:xfrm>
            <a:off x="504000" y="1769040"/>
            <a:ext cx="442692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12"/>
          <p:cNvSpPr txBox="1"/>
          <p:nvPr>
            <p:ph idx="2" type="body"/>
          </p:nvPr>
        </p:nvSpPr>
        <p:spPr>
          <a:xfrm>
            <a:off x="5152680" y="1769040"/>
            <a:ext cx="442692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2"/>
          <p:cNvSpPr txBox="1"/>
          <p:nvPr>
            <p:ph idx="3" type="body"/>
          </p:nvPr>
        </p:nvSpPr>
        <p:spPr>
          <a:xfrm>
            <a:off x="504000" y="4059360"/>
            <a:ext cx="442692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2"/>
          <p:cNvSpPr txBox="1"/>
          <p:nvPr>
            <p:ph idx="4" type="body"/>
          </p:nvPr>
        </p:nvSpPr>
        <p:spPr>
          <a:xfrm>
            <a:off x="5152680" y="4059360"/>
            <a:ext cx="442692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1" name="Shape 51"/>
        <p:cNvGrpSpPr/>
        <p:nvPr/>
      </p:nvGrpSpPr>
      <p:grpSpPr>
        <a:xfrm>
          <a:off x="0" y="0"/>
          <a:ext cx="0" cy="0"/>
          <a:chOff x="0" y="0"/>
          <a:chExt cx="0" cy="0"/>
        </a:xfrm>
      </p:grpSpPr>
      <p:sp>
        <p:nvSpPr>
          <p:cNvPr id="52" name="Google Shape;52;p13"/>
          <p:cNvSpPr txBox="1"/>
          <p:nvPr>
            <p:ph type="title"/>
          </p:nvPr>
        </p:nvSpPr>
        <p:spPr>
          <a:xfrm>
            <a:off x="504000" y="30132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3"/>
          <p:cNvSpPr txBox="1"/>
          <p:nvPr>
            <p:ph idx="1" type="body"/>
          </p:nvPr>
        </p:nvSpPr>
        <p:spPr>
          <a:xfrm>
            <a:off x="504000" y="1769040"/>
            <a:ext cx="292068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3"/>
          <p:cNvSpPr txBox="1"/>
          <p:nvPr>
            <p:ph idx="2" type="body"/>
          </p:nvPr>
        </p:nvSpPr>
        <p:spPr>
          <a:xfrm>
            <a:off x="3571200" y="1769040"/>
            <a:ext cx="292068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3"/>
          <p:cNvSpPr txBox="1"/>
          <p:nvPr>
            <p:ph idx="3" type="body"/>
          </p:nvPr>
        </p:nvSpPr>
        <p:spPr>
          <a:xfrm>
            <a:off x="6638040" y="1769040"/>
            <a:ext cx="292068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3"/>
          <p:cNvSpPr txBox="1"/>
          <p:nvPr>
            <p:ph idx="4" type="body"/>
          </p:nvPr>
        </p:nvSpPr>
        <p:spPr>
          <a:xfrm>
            <a:off x="504000" y="4059360"/>
            <a:ext cx="292068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13"/>
          <p:cNvSpPr txBox="1"/>
          <p:nvPr>
            <p:ph idx="5" type="body"/>
          </p:nvPr>
        </p:nvSpPr>
        <p:spPr>
          <a:xfrm>
            <a:off x="3571200" y="4059360"/>
            <a:ext cx="292068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13"/>
          <p:cNvSpPr txBox="1"/>
          <p:nvPr>
            <p:ph idx="6" type="body"/>
          </p:nvPr>
        </p:nvSpPr>
        <p:spPr>
          <a:xfrm>
            <a:off x="6638040" y="4059360"/>
            <a:ext cx="292068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3" name="Shape 13"/>
        <p:cNvGrpSpPr/>
        <p:nvPr/>
      </p:nvGrpSpPr>
      <p:grpSpPr>
        <a:xfrm>
          <a:off x="0" y="0"/>
          <a:ext cx="0" cy="0"/>
          <a:chOff x="0" y="0"/>
          <a:chExt cx="0" cy="0"/>
        </a:xfrm>
      </p:grpSpPr>
      <p:sp>
        <p:nvSpPr>
          <p:cNvPr id="14" name="Google Shape;14;p3"/>
          <p:cNvSpPr txBox="1"/>
          <p:nvPr>
            <p:ph type="title"/>
          </p:nvPr>
        </p:nvSpPr>
        <p:spPr>
          <a:xfrm>
            <a:off x="504000" y="30132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3"/>
          <p:cNvSpPr txBox="1"/>
          <p:nvPr>
            <p:ph idx="1" type="body"/>
          </p:nvPr>
        </p:nvSpPr>
        <p:spPr>
          <a:xfrm>
            <a:off x="504000" y="1769040"/>
            <a:ext cx="9071640" cy="43844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 name="Shape 16"/>
        <p:cNvGrpSpPr/>
        <p:nvPr/>
      </p:nvGrpSpPr>
      <p:grpSpPr>
        <a:xfrm>
          <a:off x="0" y="0"/>
          <a:ext cx="0" cy="0"/>
          <a:chOff x="0" y="0"/>
          <a:chExt cx="0" cy="0"/>
        </a:xfrm>
      </p:grpSpPr>
      <p:sp>
        <p:nvSpPr>
          <p:cNvPr id="17" name="Google Shape;17;p4"/>
          <p:cNvSpPr txBox="1"/>
          <p:nvPr>
            <p:ph type="title"/>
          </p:nvPr>
        </p:nvSpPr>
        <p:spPr>
          <a:xfrm>
            <a:off x="504000" y="30132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 name="Shape 1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9" name="Shape 19"/>
        <p:cNvGrpSpPr/>
        <p:nvPr/>
      </p:nvGrpSpPr>
      <p:grpSpPr>
        <a:xfrm>
          <a:off x="0" y="0"/>
          <a:ext cx="0" cy="0"/>
          <a:chOff x="0" y="0"/>
          <a:chExt cx="0" cy="0"/>
        </a:xfrm>
      </p:grpSpPr>
      <p:sp>
        <p:nvSpPr>
          <p:cNvPr id="20" name="Google Shape;20;p6"/>
          <p:cNvSpPr txBox="1"/>
          <p:nvPr>
            <p:ph type="title"/>
          </p:nvPr>
        </p:nvSpPr>
        <p:spPr>
          <a:xfrm>
            <a:off x="504000" y="30132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6"/>
          <p:cNvSpPr txBox="1"/>
          <p:nvPr>
            <p:ph idx="1" type="subTitle"/>
          </p:nvPr>
        </p:nvSpPr>
        <p:spPr>
          <a:xfrm>
            <a:off x="504000" y="1769040"/>
            <a:ext cx="9071640" cy="4384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2" name="Shape 22"/>
        <p:cNvGrpSpPr/>
        <p:nvPr/>
      </p:nvGrpSpPr>
      <p:grpSpPr>
        <a:xfrm>
          <a:off x="0" y="0"/>
          <a:ext cx="0" cy="0"/>
          <a:chOff x="0" y="0"/>
          <a:chExt cx="0" cy="0"/>
        </a:xfrm>
      </p:grpSpPr>
      <p:sp>
        <p:nvSpPr>
          <p:cNvPr id="23" name="Google Shape;23;p7"/>
          <p:cNvSpPr txBox="1"/>
          <p:nvPr>
            <p:ph type="title"/>
          </p:nvPr>
        </p:nvSpPr>
        <p:spPr>
          <a:xfrm>
            <a:off x="504000" y="30132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7"/>
          <p:cNvSpPr txBox="1"/>
          <p:nvPr>
            <p:ph idx="1" type="body"/>
          </p:nvPr>
        </p:nvSpPr>
        <p:spPr>
          <a:xfrm>
            <a:off x="504000" y="1769040"/>
            <a:ext cx="4426920" cy="43844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 name="Google Shape;25;p7"/>
          <p:cNvSpPr txBox="1"/>
          <p:nvPr>
            <p:ph idx="2" type="body"/>
          </p:nvPr>
        </p:nvSpPr>
        <p:spPr>
          <a:xfrm>
            <a:off x="5152680" y="1769040"/>
            <a:ext cx="4426920" cy="43844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6" name="Shape 26"/>
        <p:cNvGrpSpPr/>
        <p:nvPr/>
      </p:nvGrpSpPr>
      <p:grpSpPr>
        <a:xfrm>
          <a:off x="0" y="0"/>
          <a:ext cx="0" cy="0"/>
          <a:chOff x="0" y="0"/>
          <a:chExt cx="0" cy="0"/>
        </a:xfrm>
      </p:grpSpPr>
      <p:sp>
        <p:nvSpPr>
          <p:cNvPr id="27" name="Google Shape;27;p8"/>
          <p:cNvSpPr txBox="1"/>
          <p:nvPr>
            <p:ph type="title"/>
          </p:nvPr>
        </p:nvSpPr>
        <p:spPr>
          <a:xfrm>
            <a:off x="504000" y="30132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8"/>
          <p:cNvSpPr txBox="1"/>
          <p:nvPr>
            <p:ph idx="1" type="body"/>
          </p:nvPr>
        </p:nvSpPr>
        <p:spPr>
          <a:xfrm>
            <a:off x="504000" y="1769040"/>
            <a:ext cx="442692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 name="Google Shape;29;p8"/>
          <p:cNvSpPr txBox="1"/>
          <p:nvPr>
            <p:ph idx="2" type="body"/>
          </p:nvPr>
        </p:nvSpPr>
        <p:spPr>
          <a:xfrm>
            <a:off x="5152680" y="1769040"/>
            <a:ext cx="4426920" cy="43844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8"/>
          <p:cNvSpPr txBox="1"/>
          <p:nvPr>
            <p:ph idx="3" type="body"/>
          </p:nvPr>
        </p:nvSpPr>
        <p:spPr>
          <a:xfrm>
            <a:off x="504000" y="4059360"/>
            <a:ext cx="442692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1" name="Shape 31"/>
        <p:cNvGrpSpPr/>
        <p:nvPr/>
      </p:nvGrpSpPr>
      <p:grpSpPr>
        <a:xfrm>
          <a:off x="0" y="0"/>
          <a:ext cx="0" cy="0"/>
          <a:chOff x="0" y="0"/>
          <a:chExt cx="0" cy="0"/>
        </a:xfrm>
      </p:grpSpPr>
      <p:sp>
        <p:nvSpPr>
          <p:cNvPr id="32" name="Google Shape;32;p9"/>
          <p:cNvSpPr txBox="1"/>
          <p:nvPr>
            <p:ph type="title"/>
          </p:nvPr>
        </p:nvSpPr>
        <p:spPr>
          <a:xfrm>
            <a:off x="504000" y="30132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9"/>
          <p:cNvSpPr txBox="1"/>
          <p:nvPr>
            <p:ph idx="1" type="body"/>
          </p:nvPr>
        </p:nvSpPr>
        <p:spPr>
          <a:xfrm>
            <a:off x="504000" y="1769040"/>
            <a:ext cx="4426920" cy="43844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9"/>
          <p:cNvSpPr txBox="1"/>
          <p:nvPr>
            <p:ph idx="2" type="body"/>
          </p:nvPr>
        </p:nvSpPr>
        <p:spPr>
          <a:xfrm>
            <a:off x="5152680" y="1769040"/>
            <a:ext cx="442692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9"/>
          <p:cNvSpPr txBox="1"/>
          <p:nvPr>
            <p:ph idx="3" type="body"/>
          </p:nvPr>
        </p:nvSpPr>
        <p:spPr>
          <a:xfrm>
            <a:off x="5152680" y="4059360"/>
            <a:ext cx="442692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6" name="Shape 36"/>
        <p:cNvGrpSpPr/>
        <p:nvPr/>
      </p:nvGrpSpPr>
      <p:grpSpPr>
        <a:xfrm>
          <a:off x="0" y="0"/>
          <a:ext cx="0" cy="0"/>
          <a:chOff x="0" y="0"/>
          <a:chExt cx="0" cy="0"/>
        </a:xfrm>
      </p:grpSpPr>
      <p:sp>
        <p:nvSpPr>
          <p:cNvPr id="37" name="Google Shape;37;p10"/>
          <p:cNvSpPr txBox="1"/>
          <p:nvPr>
            <p:ph type="title"/>
          </p:nvPr>
        </p:nvSpPr>
        <p:spPr>
          <a:xfrm>
            <a:off x="504000" y="30132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0"/>
          <p:cNvSpPr txBox="1"/>
          <p:nvPr>
            <p:ph idx="1" type="body"/>
          </p:nvPr>
        </p:nvSpPr>
        <p:spPr>
          <a:xfrm>
            <a:off x="504000" y="1769040"/>
            <a:ext cx="442692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10"/>
          <p:cNvSpPr txBox="1"/>
          <p:nvPr>
            <p:ph idx="2" type="body"/>
          </p:nvPr>
        </p:nvSpPr>
        <p:spPr>
          <a:xfrm>
            <a:off x="5152680" y="1769040"/>
            <a:ext cx="442692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10"/>
          <p:cNvSpPr txBox="1"/>
          <p:nvPr>
            <p:ph idx="3" type="body"/>
          </p:nvPr>
        </p:nvSpPr>
        <p:spPr>
          <a:xfrm>
            <a:off x="504000" y="4059360"/>
            <a:ext cx="907164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 name="Shape 5"/>
        <p:cNvGrpSpPr/>
        <p:nvPr/>
      </p:nvGrpSpPr>
      <p:grpSpPr>
        <a:xfrm>
          <a:off x="0" y="0"/>
          <a:ext cx="0" cy="0"/>
          <a:chOff x="0" y="0"/>
          <a:chExt cx="0" cy="0"/>
        </a:xfrm>
      </p:grpSpPr>
      <p:sp>
        <p:nvSpPr>
          <p:cNvPr id="6" name="Google Shape;6;p1"/>
          <p:cNvSpPr txBox="1"/>
          <p:nvPr>
            <p:ph type="title"/>
          </p:nvPr>
        </p:nvSpPr>
        <p:spPr>
          <a:xfrm>
            <a:off x="504000" y="301320"/>
            <a:ext cx="9071640" cy="12621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p1"/>
          <p:cNvSpPr txBox="1"/>
          <p:nvPr>
            <p:ph idx="1" type="body"/>
          </p:nvPr>
        </p:nvSpPr>
        <p:spPr>
          <a:xfrm>
            <a:off x="504000" y="1769040"/>
            <a:ext cx="9071640" cy="43844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 name="Google Shape;8;p1"/>
          <p:cNvSpPr txBox="1"/>
          <p:nvPr>
            <p:ph idx="10" type="dt"/>
          </p:nvPr>
        </p:nvSpPr>
        <p:spPr>
          <a:xfrm>
            <a:off x="504000" y="6887160"/>
            <a:ext cx="2348280" cy="52128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 name="Google Shape;9;p1"/>
          <p:cNvSpPr txBox="1"/>
          <p:nvPr>
            <p:ph idx="11" type="ftr"/>
          </p:nvPr>
        </p:nvSpPr>
        <p:spPr>
          <a:xfrm>
            <a:off x="3447360" y="6887160"/>
            <a:ext cx="3195000" cy="52128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
          <p:cNvSpPr txBox="1"/>
          <p:nvPr>
            <p:ph idx="12" type="sldNum"/>
          </p:nvPr>
        </p:nvSpPr>
        <p:spPr>
          <a:xfrm>
            <a:off x="7227360" y="6887160"/>
            <a:ext cx="2348280" cy="52128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400" u="none" cap="none" strike="noStrike">
                <a:latin typeface="Times New Roman"/>
                <a:ea typeface="Times New Roman"/>
                <a:cs typeface="Times New Roman"/>
                <a:sym typeface="Times New Roman"/>
              </a:defRPr>
            </a:lvl1pPr>
            <a:lvl2pPr indent="0" lvl="1" marL="0" marR="0" rtl="0" algn="r">
              <a:spcBef>
                <a:spcPts val="0"/>
              </a:spcBef>
              <a:buNone/>
              <a:defRPr b="0" i="0" sz="1400" u="none" cap="none" strike="noStrike">
                <a:latin typeface="Times New Roman"/>
                <a:ea typeface="Times New Roman"/>
                <a:cs typeface="Times New Roman"/>
                <a:sym typeface="Times New Roman"/>
              </a:defRPr>
            </a:lvl2pPr>
            <a:lvl3pPr indent="0" lvl="2" marL="0" marR="0" rtl="0" algn="r">
              <a:spcBef>
                <a:spcPts val="0"/>
              </a:spcBef>
              <a:buNone/>
              <a:defRPr b="0" i="0" sz="1400" u="none" cap="none" strike="noStrike">
                <a:latin typeface="Times New Roman"/>
                <a:ea typeface="Times New Roman"/>
                <a:cs typeface="Times New Roman"/>
                <a:sym typeface="Times New Roman"/>
              </a:defRPr>
            </a:lvl3pPr>
            <a:lvl4pPr indent="0" lvl="3" marL="0" marR="0" rtl="0" algn="r">
              <a:spcBef>
                <a:spcPts val="0"/>
              </a:spcBef>
              <a:buNone/>
              <a:defRPr b="0" i="0" sz="1400" u="none" cap="none" strike="noStrike">
                <a:latin typeface="Times New Roman"/>
                <a:ea typeface="Times New Roman"/>
                <a:cs typeface="Times New Roman"/>
                <a:sym typeface="Times New Roman"/>
              </a:defRPr>
            </a:lvl4pPr>
            <a:lvl5pPr indent="0" lvl="4" marL="0" marR="0" rtl="0" algn="r">
              <a:spcBef>
                <a:spcPts val="0"/>
              </a:spcBef>
              <a:buNone/>
              <a:defRPr b="0" i="0" sz="1400" u="none" cap="none" strike="noStrike">
                <a:latin typeface="Times New Roman"/>
                <a:ea typeface="Times New Roman"/>
                <a:cs typeface="Times New Roman"/>
                <a:sym typeface="Times New Roman"/>
              </a:defRPr>
            </a:lvl5pPr>
            <a:lvl6pPr indent="0" lvl="5" marL="0" marR="0" rtl="0" algn="r">
              <a:spcBef>
                <a:spcPts val="0"/>
              </a:spcBef>
              <a:buNone/>
              <a:defRPr b="0" i="0" sz="1400" u="none" cap="none" strike="noStrike">
                <a:latin typeface="Times New Roman"/>
                <a:ea typeface="Times New Roman"/>
                <a:cs typeface="Times New Roman"/>
                <a:sym typeface="Times New Roman"/>
              </a:defRPr>
            </a:lvl6pPr>
            <a:lvl7pPr indent="0" lvl="6" marL="0" marR="0" rtl="0" algn="r">
              <a:spcBef>
                <a:spcPts val="0"/>
              </a:spcBef>
              <a:buNone/>
              <a:defRPr b="0" i="0" sz="1400" u="none" cap="none" strike="noStrike">
                <a:latin typeface="Times New Roman"/>
                <a:ea typeface="Times New Roman"/>
                <a:cs typeface="Times New Roman"/>
                <a:sym typeface="Times New Roman"/>
              </a:defRPr>
            </a:lvl7pPr>
            <a:lvl8pPr indent="0" lvl="7" marL="0" marR="0" rtl="0" algn="r">
              <a:spcBef>
                <a:spcPts val="0"/>
              </a:spcBef>
              <a:buNone/>
              <a:defRPr b="0" i="0" sz="1400" u="none" cap="none" strike="noStrike">
                <a:latin typeface="Times New Roman"/>
                <a:ea typeface="Times New Roman"/>
                <a:cs typeface="Times New Roman"/>
                <a:sym typeface="Times New Roman"/>
              </a:defRPr>
            </a:lvl8pPr>
            <a:lvl9pPr indent="0" lvl="8" marL="0" marR="0" rtl="0" algn="r">
              <a:spcBef>
                <a:spcPts val="0"/>
              </a:spcBef>
              <a:buNone/>
              <a:defRPr b="0" i="0" sz="1400" u="none" cap="none" strike="noStrike">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jpg"/><Relationship Id="rId4" Type="http://schemas.openxmlformats.org/officeDocument/2006/relationships/image" Target="../media/image1.png"/><Relationship Id="rId5" Type="http://schemas.openxmlformats.org/officeDocument/2006/relationships/image" Target="../media/image7.gif"/><Relationship Id="rId6" Type="http://schemas.openxmlformats.org/officeDocument/2006/relationships/image" Target="../media/image3.jpg"/><Relationship Id="rId7" Type="http://schemas.openxmlformats.org/officeDocument/2006/relationships/image" Target="../media/image2.jpg"/><Relationship Id="rId8"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jpg"/><Relationship Id="rId4" Type="http://schemas.openxmlformats.org/officeDocument/2006/relationships/image" Target="../media/image1.png"/><Relationship Id="rId5" Type="http://schemas.openxmlformats.org/officeDocument/2006/relationships/image" Target="../media/image7.gif"/><Relationship Id="rId6" Type="http://schemas.openxmlformats.org/officeDocument/2006/relationships/image" Target="../media/image3.jpg"/><Relationship Id="rId7" Type="http://schemas.openxmlformats.org/officeDocument/2006/relationships/image" Target="../media/image2.jpg"/><Relationship Id="rId8"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jpg"/><Relationship Id="rId4" Type="http://schemas.openxmlformats.org/officeDocument/2006/relationships/image" Target="../media/image1.png"/><Relationship Id="rId5" Type="http://schemas.openxmlformats.org/officeDocument/2006/relationships/image" Target="../media/image7.gif"/><Relationship Id="rId6" Type="http://schemas.openxmlformats.org/officeDocument/2006/relationships/image" Target="../media/image3.jpg"/><Relationship Id="rId7" Type="http://schemas.openxmlformats.org/officeDocument/2006/relationships/image" Target="../media/image2.jpg"/><Relationship Id="rId8"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jpg"/><Relationship Id="rId4" Type="http://schemas.openxmlformats.org/officeDocument/2006/relationships/image" Target="../media/image1.png"/><Relationship Id="rId5" Type="http://schemas.openxmlformats.org/officeDocument/2006/relationships/image" Target="../media/image7.gif"/><Relationship Id="rId6" Type="http://schemas.openxmlformats.org/officeDocument/2006/relationships/image" Target="../media/image3.jpg"/><Relationship Id="rId7" Type="http://schemas.openxmlformats.org/officeDocument/2006/relationships/image" Target="../media/image2.jpg"/><Relationship Id="rId8"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jpg"/><Relationship Id="rId4" Type="http://schemas.openxmlformats.org/officeDocument/2006/relationships/image" Target="../media/image1.png"/><Relationship Id="rId5" Type="http://schemas.openxmlformats.org/officeDocument/2006/relationships/image" Target="../media/image7.gif"/><Relationship Id="rId6" Type="http://schemas.openxmlformats.org/officeDocument/2006/relationships/image" Target="../media/image3.jpg"/><Relationship Id="rId7" Type="http://schemas.openxmlformats.org/officeDocument/2006/relationships/image" Target="../media/image2.jpg"/><Relationship Id="rId8"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jpg"/><Relationship Id="rId4" Type="http://schemas.openxmlformats.org/officeDocument/2006/relationships/image" Target="../media/image1.png"/><Relationship Id="rId5" Type="http://schemas.openxmlformats.org/officeDocument/2006/relationships/image" Target="../media/image7.gif"/><Relationship Id="rId6" Type="http://schemas.openxmlformats.org/officeDocument/2006/relationships/image" Target="../media/image3.jpg"/><Relationship Id="rId7" Type="http://schemas.openxmlformats.org/officeDocument/2006/relationships/image" Target="../media/image2.jpg"/><Relationship Id="rId8"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jp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jp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ai.facebook.com/blog/pluribus-first-ai-to-beat-pros-in-6-player-poker/?refid=52&amp;__tn__=HH-R" TargetMode="Externa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www.technologyreview.com/s/613585/prisoners-dilemma-shows-how-exploitation-is-a-basic-property-of-human-society/amp/?__twitter_impression=true" TargetMode="Externa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0.jpg"/><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jpg"/><Relationship Id="rId4" Type="http://schemas.openxmlformats.org/officeDocument/2006/relationships/image" Target="../media/image1.png"/><Relationship Id="rId5" Type="http://schemas.openxmlformats.org/officeDocument/2006/relationships/image" Target="../media/image7.gif"/><Relationship Id="rId6" Type="http://schemas.openxmlformats.org/officeDocument/2006/relationships/image" Target="../media/image3.jpg"/><Relationship Id="rId7" Type="http://schemas.openxmlformats.org/officeDocument/2006/relationships/image" Target="../media/image2.jpg"/><Relationship Id="rId8" Type="http://schemas.openxmlformats.org/officeDocument/2006/relationships/image" Target="../media/image6.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9.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13.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3.jpg"/><Relationship Id="rId4" Type="http://schemas.openxmlformats.org/officeDocument/2006/relationships/image" Target="../media/image26.jpg"/><Relationship Id="rId5" Type="http://schemas.openxmlformats.org/officeDocument/2006/relationships/image" Target="../media/image3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5.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8.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hyperlink" Target="https://scholar.google.com.br/citations?view_op=top_venues&amp;hl=en&amp;vq=eng_gametheorydecisionscience"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9.gi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3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5.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3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33.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7.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44.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4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hyperlink" Target="http://www.cs.duke.edu/courses/fall06/cps296.2/" TargetMode="External"/><Relationship Id="rId4" Type="http://schemas.openxmlformats.org/officeDocument/2006/relationships/hyperlink" Target="https://courses.engr.illinois.edu/ece586/sp2013/" TargetMode="External"/><Relationship Id="rId5" Type="http://schemas.openxmlformats.org/officeDocument/2006/relationships/hyperlink" Target="https://courses.engr.illinois.edu/ece586/sp2013/"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nvSpPr>
        <p:spPr>
          <a:xfrm>
            <a:off x="504000" y="301320"/>
            <a:ext cx="9071640" cy="5851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i="1" lang="en-US" sz="3200" u="sng" cap="none" strike="noStrike">
                <a:latin typeface="Arial"/>
                <a:ea typeface="Arial"/>
                <a:cs typeface="Arial"/>
                <a:sym typeface="Arial"/>
              </a:rPr>
              <a:t>Teoria dos Jogos em Computação</a:t>
            </a:r>
            <a:endParaRPr b="0" i="0" sz="3200" u="none" cap="none" strike="noStrike">
              <a:latin typeface="Arial"/>
              <a:ea typeface="Arial"/>
              <a:cs typeface="Arial"/>
              <a:sym typeface="Arial"/>
            </a:endParaRPr>
          </a:p>
          <a:p>
            <a:pPr indent="0" lvl="0" marL="0" marR="0" rtl="0" algn="ctr">
              <a:spcBef>
                <a:spcPts val="0"/>
              </a:spcBef>
              <a:spcAft>
                <a:spcPts val="0"/>
              </a:spcAft>
              <a:buNone/>
            </a:pPr>
            <a:r>
              <a:t/>
            </a:r>
            <a:endParaRPr b="0" i="0" sz="3200" u="none" cap="none" strike="noStrike">
              <a:latin typeface="Arial"/>
              <a:ea typeface="Arial"/>
              <a:cs typeface="Arial"/>
              <a:sym typeface="Arial"/>
            </a:endParaRPr>
          </a:p>
          <a:p>
            <a:pPr indent="0" lvl="0" marL="0" marR="0" rtl="0" algn="ctr">
              <a:spcBef>
                <a:spcPts val="0"/>
              </a:spcBef>
              <a:spcAft>
                <a:spcPts val="0"/>
              </a:spcAft>
              <a:buNone/>
            </a:pPr>
            <a:r>
              <a:rPr b="0" i="0" lang="en-US" sz="3200" u="none" cap="none" strike="noStrike">
                <a:latin typeface="Arial"/>
                <a:ea typeface="Arial"/>
                <a:cs typeface="Arial"/>
                <a:sym typeface="Arial"/>
              </a:rPr>
              <a:t>Pedro O.S. Vaz de Melo</a:t>
            </a:r>
            <a:endParaRPr b="0" i="0" sz="3200" u="none" cap="none" strike="noStrike">
              <a:latin typeface="Arial"/>
              <a:ea typeface="Arial"/>
              <a:cs typeface="Arial"/>
              <a:sym typeface="Arial"/>
            </a:endParaRPr>
          </a:p>
          <a:p>
            <a:pPr indent="0" lvl="0" marL="0" marR="0" rtl="0" algn="ctr">
              <a:spcBef>
                <a:spcPts val="0"/>
              </a:spcBef>
              <a:spcAft>
                <a:spcPts val="0"/>
              </a:spcAft>
              <a:buNone/>
            </a:pPr>
            <a:r>
              <a:t/>
            </a:r>
            <a:endParaRPr b="0" i="0" sz="3200" u="none" cap="none" strike="noStrike">
              <a:latin typeface="Arial"/>
              <a:ea typeface="Arial"/>
              <a:cs typeface="Arial"/>
              <a:sym typeface="Arial"/>
            </a:endParaRPr>
          </a:p>
          <a:p>
            <a:pPr indent="0" lvl="0" marL="0" marR="0" rtl="0" algn="ctr">
              <a:spcBef>
                <a:spcPts val="0"/>
              </a:spcBef>
              <a:spcAft>
                <a:spcPts val="0"/>
              </a:spcAft>
              <a:buNone/>
            </a:pPr>
            <a:r>
              <a:rPr lang="en-US" sz="3200"/>
              <a:t>1</a:t>
            </a:r>
            <a:r>
              <a:rPr b="0" i="0" lang="en-US" sz="3200" u="none" cap="none" strike="noStrike">
                <a:latin typeface="Arial"/>
                <a:ea typeface="Arial"/>
                <a:cs typeface="Arial"/>
                <a:sym typeface="Arial"/>
              </a:rPr>
              <a:t>/20</a:t>
            </a:r>
            <a:r>
              <a:rPr lang="en-US" sz="3200"/>
              <a:t>25</a:t>
            </a:r>
            <a:endParaRPr b="0" i="0" sz="3200" u="none" cap="none" strike="noStrik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What is game theory?</a:t>
            </a:r>
            <a:endParaRPr b="0" i="0" sz="4400" u="none" cap="none" strike="noStrike">
              <a:latin typeface="Arial"/>
              <a:ea typeface="Arial"/>
              <a:cs typeface="Arial"/>
              <a:sym typeface="Arial"/>
            </a:endParaRPr>
          </a:p>
        </p:txBody>
      </p:sp>
      <p:sp>
        <p:nvSpPr>
          <p:cNvPr id="120" name="Google Shape;120;p23"/>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Let's play another game…</a:t>
            </a:r>
            <a:endParaRPr b="0" i="0" sz="32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Each student should write a number between 0 and 100 on a paper </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The student who gets closer to </a:t>
            </a:r>
            <a:r>
              <a:rPr b="1" i="1" lang="en-US" sz="2800" u="sng" cap="none" strike="noStrike">
                <a:latin typeface="Arial"/>
                <a:ea typeface="Arial"/>
                <a:cs typeface="Arial"/>
                <a:sym typeface="Arial"/>
              </a:rPr>
              <a:t>half</a:t>
            </a:r>
            <a:r>
              <a:rPr b="0" i="0" lang="en-US" sz="2800" u="none" cap="none" strike="noStrike">
                <a:latin typeface="Arial"/>
                <a:ea typeface="Arial"/>
                <a:cs typeface="Arial"/>
                <a:sym typeface="Arial"/>
              </a:rPr>
              <a:t> the average wins</a:t>
            </a:r>
            <a:endParaRPr b="0" i="0" sz="2800" u="none" cap="none" strike="noStrike">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What is game theory?</a:t>
            </a:r>
            <a:endParaRPr b="0" i="0" sz="4400" u="none" cap="none" strike="noStrike">
              <a:latin typeface="Arial"/>
              <a:ea typeface="Arial"/>
              <a:cs typeface="Arial"/>
              <a:sym typeface="Arial"/>
            </a:endParaRPr>
          </a:p>
        </p:txBody>
      </p:sp>
      <p:sp>
        <p:nvSpPr>
          <p:cNvPr id="126" name="Google Shape;126;p24"/>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Let's play another game…</a:t>
            </a:r>
            <a:endParaRPr b="0" i="0" sz="32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Each student should write a number between 0 and 100 on a paper. </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The student who gets closer to </a:t>
            </a:r>
            <a:r>
              <a:rPr b="1" i="1" lang="en-US" sz="2800" u="sng" cap="none" strike="noStrike">
                <a:latin typeface="Arial"/>
                <a:ea typeface="Arial"/>
                <a:cs typeface="Arial"/>
                <a:sym typeface="Arial"/>
              </a:rPr>
              <a:t>half</a:t>
            </a:r>
            <a:r>
              <a:rPr b="0" i="0" lang="en-US" sz="2800" u="none" cap="none" strike="noStrike">
                <a:latin typeface="Arial"/>
                <a:ea typeface="Arial"/>
                <a:cs typeface="Arial"/>
                <a:sym typeface="Arial"/>
              </a:rPr>
              <a:t> the average wins</a:t>
            </a:r>
            <a:endParaRPr b="0" i="0" sz="2800" u="none" cap="none" strike="noStrike">
              <a:latin typeface="Arial"/>
              <a:ea typeface="Arial"/>
              <a:cs typeface="Arial"/>
              <a:sym typeface="Arial"/>
            </a:endParaRPr>
          </a:p>
          <a:p>
            <a:pPr indent="-190649" lvl="1" marL="864000" marR="0" rtl="0" algn="l">
              <a:spcBef>
                <a:spcPts val="1134"/>
              </a:spcBef>
              <a:spcAft>
                <a:spcPts val="0"/>
              </a:spcAft>
              <a:buClr>
                <a:srgbClr val="000000"/>
              </a:buClr>
              <a:buSzPts val="2100"/>
              <a:buFont typeface="Noto Sans Symbols"/>
              <a:buNone/>
            </a:pPr>
            <a:r>
              <a:t/>
            </a:r>
            <a:endParaRPr b="0" i="0" sz="28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What is the solution of this game?</a:t>
            </a:r>
            <a:endParaRPr b="0" i="0" sz="3200" u="none" cap="none" strike="noStrike">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What is game theory?</a:t>
            </a:r>
            <a:endParaRPr b="0" i="0" sz="4400" u="none" cap="none" strike="noStrike">
              <a:latin typeface="Arial"/>
              <a:ea typeface="Arial"/>
              <a:cs typeface="Arial"/>
              <a:sym typeface="Arial"/>
            </a:endParaRPr>
          </a:p>
        </p:txBody>
      </p:sp>
      <p:sp>
        <p:nvSpPr>
          <p:cNvPr id="132" name="Google Shape;132;p25"/>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Let's play a final game…</a:t>
            </a:r>
            <a:endParaRPr b="0" i="0" sz="32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Each student should write a number between 0 and 100 on a paper </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Two winners</a:t>
            </a:r>
            <a:endParaRPr b="0" i="0" sz="2800" u="none" cap="none" strike="noStrike">
              <a:latin typeface="Arial"/>
              <a:ea typeface="Arial"/>
              <a:cs typeface="Arial"/>
              <a:sym typeface="Arial"/>
            </a:endParaRPr>
          </a:p>
          <a:p>
            <a:pPr indent="-287999" lvl="2" marL="1296000" marR="0" rtl="0" algn="l">
              <a:spcBef>
                <a:spcPts val="850"/>
              </a:spcBef>
              <a:spcAft>
                <a:spcPts val="0"/>
              </a:spcAft>
              <a:buClr>
                <a:srgbClr val="000000"/>
              </a:buClr>
              <a:buSzPts val="1080"/>
              <a:buFont typeface="Noto Sans Symbols"/>
              <a:buChar char="●"/>
            </a:pPr>
            <a:r>
              <a:rPr b="0" i="0" lang="en-US" sz="2400" u="none" cap="none" strike="noStrike">
                <a:latin typeface="Arial"/>
                <a:ea typeface="Arial"/>
                <a:cs typeface="Arial"/>
                <a:sym typeface="Arial"/>
              </a:rPr>
              <a:t>The student who gets closer to </a:t>
            </a:r>
            <a:r>
              <a:rPr b="1" i="1" lang="en-US" sz="2400" u="sng" cap="none" strike="noStrike">
                <a:latin typeface="Arial"/>
                <a:ea typeface="Arial"/>
                <a:cs typeface="Arial"/>
                <a:sym typeface="Arial"/>
              </a:rPr>
              <a:t>half</a:t>
            </a:r>
            <a:r>
              <a:rPr b="0" i="0" lang="en-US" sz="2400" u="none" cap="none" strike="noStrike">
                <a:latin typeface="Arial"/>
                <a:ea typeface="Arial"/>
                <a:cs typeface="Arial"/>
                <a:sym typeface="Arial"/>
              </a:rPr>
              <a:t> the average</a:t>
            </a:r>
            <a:endParaRPr b="0" i="0" sz="2400" u="none" cap="none" strike="noStrike">
              <a:latin typeface="Arial"/>
              <a:ea typeface="Arial"/>
              <a:cs typeface="Arial"/>
              <a:sym typeface="Arial"/>
            </a:endParaRPr>
          </a:p>
          <a:p>
            <a:pPr indent="-287999" lvl="2" marL="1296000" marR="0" rtl="0" algn="l">
              <a:spcBef>
                <a:spcPts val="850"/>
              </a:spcBef>
              <a:spcAft>
                <a:spcPts val="0"/>
              </a:spcAft>
              <a:buClr>
                <a:srgbClr val="000000"/>
              </a:buClr>
              <a:buSzPts val="1080"/>
              <a:buFont typeface="Noto Sans Symbols"/>
              <a:buChar char="●"/>
            </a:pPr>
            <a:r>
              <a:rPr b="0" i="0" lang="en-US" sz="2400" u="none" cap="none" strike="noStrike">
                <a:latin typeface="Arial"/>
                <a:ea typeface="Arial"/>
                <a:cs typeface="Arial"/>
                <a:sym typeface="Arial"/>
              </a:rPr>
              <a:t>The student who gets closer to the amplitude (biggest difference)</a:t>
            </a:r>
            <a:endParaRPr b="0" i="0" sz="2400" u="none" cap="none" strike="noStrike">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What is game theory?</a:t>
            </a:r>
            <a:endParaRPr b="0" i="0" sz="4400" u="none" cap="none" strike="noStrike">
              <a:latin typeface="Arial"/>
              <a:ea typeface="Arial"/>
              <a:cs typeface="Arial"/>
              <a:sym typeface="Arial"/>
            </a:endParaRPr>
          </a:p>
        </p:txBody>
      </p:sp>
      <p:pic>
        <p:nvPicPr>
          <p:cNvPr id="138" name="Google Shape;138;p26"/>
          <p:cNvPicPr preferRelativeResize="0"/>
          <p:nvPr/>
        </p:nvPicPr>
        <p:blipFill rotWithShape="1">
          <a:blip r:embed="rId3">
            <a:alphaModFix/>
          </a:blip>
          <a:srcRect b="0" l="0" r="0" t="0"/>
          <a:stretch/>
        </p:blipFill>
        <p:spPr>
          <a:xfrm>
            <a:off x="432000" y="3816000"/>
            <a:ext cx="1584720" cy="1152000"/>
          </a:xfrm>
          <a:prstGeom prst="rect">
            <a:avLst/>
          </a:prstGeom>
          <a:noFill/>
          <a:ln>
            <a:noFill/>
          </a:ln>
        </p:spPr>
      </p:pic>
      <p:pic>
        <p:nvPicPr>
          <p:cNvPr id="139" name="Google Shape;139;p26"/>
          <p:cNvPicPr preferRelativeResize="0"/>
          <p:nvPr/>
        </p:nvPicPr>
        <p:blipFill rotWithShape="1">
          <a:blip r:embed="rId4">
            <a:alphaModFix/>
          </a:blip>
          <a:srcRect b="0" l="0" r="0" t="0"/>
          <a:stretch/>
        </p:blipFill>
        <p:spPr>
          <a:xfrm>
            <a:off x="2089800" y="4956120"/>
            <a:ext cx="718200" cy="1091880"/>
          </a:xfrm>
          <a:prstGeom prst="rect">
            <a:avLst/>
          </a:prstGeom>
          <a:noFill/>
          <a:ln>
            <a:noFill/>
          </a:ln>
        </p:spPr>
      </p:pic>
      <p:pic>
        <p:nvPicPr>
          <p:cNvPr id="140" name="Google Shape;140;p26"/>
          <p:cNvPicPr preferRelativeResize="0"/>
          <p:nvPr/>
        </p:nvPicPr>
        <p:blipFill rotWithShape="1">
          <a:blip r:embed="rId5">
            <a:alphaModFix/>
          </a:blip>
          <a:srcRect b="0" l="0" r="0" t="0"/>
          <a:stretch/>
        </p:blipFill>
        <p:spPr>
          <a:xfrm>
            <a:off x="1026720" y="6079320"/>
            <a:ext cx="701280" cy="1048680"/>
          </a:xfrm>
          <a:prstGeom prst="rect">
            <a:avLst/>
          </a:prstGeom>
          <a:noFill/>
          <a:ln>
            <a:noFill/>
          </a:ln>
        </p:spPr>
      </p:pic>
      <p:pic>
        <p:nvPicPr>
          <p:cNvPr id="141" name="Google Shape;141;p26"/>
          <p:cNvPicPr preferRelativeResize="0"/>
          <p:nvPr/>
        </p:nvPicPr>
        <p:blipFill rotWithShape="1">
          <a:blip r:embed="rId6">
            <a:alphaModFix/>
          </a:blip>
          <a:srcRect b="0" l="0" r="0" t="0"/>
          <a:stretch/>
        </p:blipFill>
        <p:spPr>
          <a:xfrm>
            <a:off x="6912000" y="3384000"/>
            <a:ext cx="1008000" cy="1008000"/>
          </a:xfrm>
          <a:prstGeom prst="rect">
            <a:avLst/>
          </a:prstGeom>
          <a:noFill/>
          <a:ln>
            <a:noFill/>
          </a:ln>
        </p:spPr>
      </p:pic>
      <p:pic>
        <p:nvPicPr>
          <p:cNvPr id="142" name="Google Shape;142;p26"/>
          <p:cNvPicPr preferRelativeResize="0"/>
          <p:nvPr/>
        </p:nvPicPr>
        <p:blipFill rotWithShape="1">
          <a:blip r:embed="rId7">
            <a:alphaModFix/>
          </a:blip>
          <a:srcRect b="0" l="0" r="0" t="0"/>
          <a:stretch/>
        </p:blipFill>
        <p:spPr>
          <a:xfrm>
            <a:off x="6768720" y="4744080"/>
            <a:ext cx="1259280" cy="943920"/>
          </a:xfrm>
          <a:prstGeom prst="rect">
            <a:avLst/>
          </a:prstGeom>
          <a:noFill/>
          <a:ln>
            <a:noFill/>
          </a:ln>
        </p:spPr>
      </p:pic>
      <p:pic>
        <p:nvPicPr>
          <p:cNvPr id="143" name="Google Shape;143;p26"/>
          <p:cNvPicPr preferRelativeResize="0"/>
          <p:nvPr/>
        </p:nvPicPr>
        <p:blipFill rotWithShape="1">
          <a:blip r:embed="rId8">
            <a:alphaModFix/>
          </a:blip>
          <a:srcRect b="0" l="0" r="0" t="0"/>
          <a:stretch/>
        </p:blipFill>
        <p:spPr>
          <a:xfrm>
            <a:off x="6872040" y="6152040"/>
            <a:ext cx="1119960" cy="1119960"/>
          </a:xfrm>
          <a:prstGeom prst="rect">
            <a:avLst/>
          </a:prstGeom>
          <a:noFill/>
          <a:ln>
            <a:noFill/>
          </a:ln>
        </p:spPr>
      </p:pic>
      <p:sp>
        <p:nvSpPr>
          <p:cNvPr id="144" name="Google Shape;144;p26"/>
          <p:cNvSpPr txBox="1"/>
          <p:nvPr/>
        </p:nvSpPr>
        <p:spPr>
          <a:xfrm>
            <a:off x="504360" y="176940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Three kids must choose a cell phone</a:t>
            </a:r>
            <a:endParaRPr b="0" i="0" sz="3200" u="none" cap="none"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i="0" sz="3200" u="none" cap="none" strike="noStrike">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What is game theory?</a:t>
            </a:r>
            <a:endParaRPr b="0" i="0" sz="4400" u="none" cap="none" strike="noStrike">
              <a:latin typeface="Arial"/>
              <a:ea typeface="Arial"/>
              <a:cs typeface="Arial"/>
              <a:sym typeface="Arial"/>
            </a:endParaRPr>
          </a:p>
        </p:txBody>
      </p:sp>
      <p:sp>
        <p:nvSpPr>
          <p:cNvPr id="150" name="Google Shape;150;p27"/>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Who are the players?</a:t>
            </a:r>
            <a:endParaRPr b="0" i="0" sz="3200" u="none" cap="none"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i="0" sz="3200" u="none" cap="none" strike="noStrike">
              <a:latin typeface="Arial"/>
              <a:ea typeface="Arial"/>
              <a:cs typeface="Arial"/>
              <a:sym typeface="Arial"/>
            </a:endParaRPr>
          </a:p>
        </p:txBody>
      </p:sp>
      <p:pic>
        <p:nvPicPr>
          <p:cNvPr id="151" name="Google Shape;151;p27"/>
          <p:cNvPicPr preferRelativeResize="0"/>
          <p:nvPr/>
        </p:nvPicPr>
        <p:blipFill rotWithShape="1">
          <a:blip r:embed="rId3">
            <a:alphaModFix/>
          </a:blip>
          <a:srcRect b="0" l="0" r="0" t="0"/>
          <a:stretch/>
        </p:blipFill>
        <p:spPr>
          <a:xfrm>
            <a:off x="432000" y="3816000"/>
            <a:ext cx="1584720" cy="1152000"/>
          </a:xfrm>
          <a:prstGeom prst="rect">
            <a:avLst/>
          </a:prstGeom>
          <a:noFill/>
          <a:ln>
            <a:noFill/>
          </a:ln>
        </p:spPr>
      </p:pic>
      <p:pic>
        <p:nvPicPr>
          <p:cNvPr id="152" name="Google Shape;152;p27"/>
          <p:cNvPicPr preferRelativeResize="0"/>
          <p:nvPr/>
        </p:nvPicPr>
        <p:blipFill rotWithShape="1">
          <a:blip r:embed="rId4">
            <a:alphaModFix/>
          </a:blip>
          <a:srcRect b="0" l="0" r="0" t="0"/>
          <a:stretch/>
        </p:blipFill>
        <p:spPr>
          <a:xfrm>
            <a:off x="2089800" y="4956120"/>
            <a:ext cx="718200" cy="1091880"/>
          </a:xfrm>
          <a:prstGeom prst="rect">
            <a:avLst/>
          </a:prstGeom>
          <a:noFill/>
          <a:ln>
            <a:noFill/>
          </a:ln>
        </p:spPr>
      </p:pic>
      <p:pic>
        <p:nvPicPr>
          <p:cNvPr id="153" name="Google Shape;153;p27"/>
          <p:cNvPicPr preferRelativeResize="0"/>
          <p:nvPr/>
        </p:nvPicPr>
        <p:blipFill rotWithShape="1">
          <a:blip r:embed="rId5">
            <a:alphaModFix/>
          </a:blip>
          <a:srcRect b="0" l="0" r="0" t="0"/>
          <a:stretch/>
        </p:blipFill>
        <p:spPr>
          <a:xfrm>
            <a:off x="1026720" y="6079320"/>
            <a:ext cx="701280" cy="1048680"/>
          </a:xfrm>
          <a:prstGeom prst="rect">
            <a:avLst/>
          </a:prstGeom>
          <a:noFill/>
          <a:ln>
            <a:noFill/>
          </a:ln>
        </p:spPr>
      </p:pic>
      <p:pic>
        <p:nvPicPr>
          <p:cNvPr id="154" name="Google Shape;154;p27"/>
          <p:cNvPicPr preferRelativeResize="0"/>
          <p:nvPr/>
        </p:nvPicPr>
        <p:blipFill rotWithShape="1">
          <a:blip r:embed="rId6">
            <a:alphaModFix/>
          </a:blip>
          <a:srcRect b="0" l="0" r="0" t="0"/>
          <a:stretch/>
        </p:blipFill>
        <p:spPr>
          <a:xfrm>
            <a:off x="6912000" y="3384000"/>
            <a:ext cx="1008000" cy="1008000"/>
          </a:xfrm>
          <a:prstGeom prst="rect">
            <a:avLst/>
          </a:prstGeom>
          <a:noFill/>
          <a:ln>
            <a:noFill/>
          </a:ln>
        </p:spPr>
      </p:pic>
      <p:pic>
        <p:nvPicPr>
          <p:cNvPr id="155" name="Google Shape;155;p27"/>
          <p:cNvPicPr preferRelativeResize="0"/>
          <p:nvPr/>
        </p:nvPicPr>
        <p:blipFill rotWithShape="1">
          <a:blip r:embed="rId7">
            <a:alphaModFix/>
          </a:blip>
          <a:srcRect b="0" l="0" r="0" t="0"/>
          <a:stretch/>
        </p:blipFill>
        <p:spPr>
          <a:xfrm>
            <a:off x="6768720" y="4744080"/>
            <a:ext cx="1259280" cy="943920"/>
          </a:xfrm>
          <a:prstGeom prst="rect">
            <a:avLst/>
          </a:prstGeom>
          <a:noFill/>
          <a:ln>
            <a:noFill/>
          </a:ln>
        </p:spPr>
      </p:pic>
      <p:pic>
        <p:nvPicPr>
          <p:cNvPr id="156" name="Google Shape;156;p27"/>
          <p:cNvPicPr preferRelativeResize="0"/>
          <p:nvPr/>
        </p:nvPicPr>
        <p:blipFill rotWithShape="1">
          <a:blip r:embed="rId8">
            <a:alphaModFix/>
          </a:blip>
          <a:srcRect b="0" l="0" r="0" t="0"/>
          <a:stretch/>
        </p:blipFill>
        <p:spPr>
          <a:xfrm>
            <a:off x="6872040" y="6152040"/>
            <a:ext cx="1119960" cy="11199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What is game theory?</a:t>
            </a:r>
            <a:endParaRPr b="0" i="0" sz="4400" u="none" cap="none" strike="noStrike">
              <a:latin typeface="Arial"/>
              <a:ea typeface="Arial"/>
              <a:cs typeface="Arial"/>
              <a:sym typeface="Arial"/>
            </a:endParaRPr>
          </a:p>
        </p:txBody>
      </p:sp>
      <p:sp>
        <p:nvSpPr>
          <p:cNvPr id="162" name="Google Shape;162;p28"/>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What are their strategies?</a:t>
            </a:r>
            <a:endParaRPr b="0" i="0" sz="3200" u="none" cap="none"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i="0" sz="3200" u="none" cap="none" strike="noStrike">
              <a:latin typeface="Arial"/>
              <a:ea typeface="Arial"/>
              <a:cs typeface="Arial"/>
              <a:sym typeface="Arial"/>
            </a:endParaRPr>
          </a:p>
        </p:txBody>
      </p:sp>
      <p:pic>
        <p:nvPicPr>
          <p:cNvPr id="163" name="Google Shape;163;p28"/>
          <p:cNvPicPr preferRelativeResize="0"/>
          <p:nvPr/>
        </p:nvPicPr>
        <p:blipFill rotWithShape="1">
          <a:blip r:embed="rId3">
            <a:alphaModFix/>
          </a:blip>
          <a:srcRect b="0" l="0" r="0" t="0"/>
          <a:stretch/>
        </p:blipFill>
        <p:spPr>
          <a:xfrm>
            <a:off x="432000" y="3816000"/>
            <a:ext cx="1584720" cy="1152000"/>
          </a:xfrm>
          <a:prstGeom prst="rect">
            <a:avLst/>
          </a:prstGeom>
          <a:noFill/>
          <a:ln>
            <a:noFill/>
          </a:ln>
        </p:spPr>
      </p:pic>
      <p:pic>
        <p:nvPicPr>
          <p:cNvPr id="164" name="Google Shape;164;p28"/>
          <p:cNvPicPr preferRelativeResize="0"/>
          <p:nvPr/>
        </p:nvPicPr>
        <p:blipFill rotWithShape="1">
          <a:blip r:embed="rId4">
            <a:alphaModFix/>
          </a:blip>
          <a:srcRect b="0" l="0" r="0" t="0"/>
          <a:stretch/>
        </p:blipFill>
        <p:spPr>
          <a:xfrm>
            <a:off x="2089800" y="4956120"/>
            <a:ext cx="718200" cy="1091880"/>
          </a:xfrm>
          <a:prstGeom prst="rect">
            <a:avLst/>
          </a:prstGeom>
          <a:noFill/>
          <a:ln>
            <a:noFill/>
          </a:ln>
        </p:spPr>
      </p:pic>
      <p:pic>
        <p:nvPicPr>
          <p:cNvPr id="165" name="Google Shape;165;p28"/>
          <p:cNvPicPr preferRelativeResize="0"/>
          <p:nvPr/>
        </p:nvPicPr>
        <p:blipFill rotWithShape="1">
          <a:blip r:embed="rId5">
            <a:alphaModFix/>
          </a:blip>
          <a:srcRect b="0" l="0" r="0" t="0"/>
          <a:stretch/>
        </p:blipFill>
        <p:spPr>
          <a:xfrm>
            <a:off x="1026720" y="6079320"/>
            <a:ext cx="701280" cy="1048680"/>
          </a:xfrm>
          <a:prstGeom prst="rect">
            <a:avLst/>
          </a:prstGeom>
          <a:noFill/>
          <a:ln>
            <a:noFill/>
          </a:ln>
        </p:spPr>
      </p:pic>
      <p:pic>
        <p:nvPicPr>
          <p:cNvPr id="166" name="Google Shape;166;p28"/>
          <p:cNvPicPr preferRelativeResize="0"/>
          <p:nvPr/>
        </p:nvPicPr>
        <p:blipFill rotWithShape="1">
          <a:blip r:embed="rId6">
            <a:alphaModFix/>
          </a:blip>
          <a:srcRect b="0" l="0" r="0" t="0"/>
          <a:stretch/>
        </p:blipFill>
        <p:spPr>
          <a:xfrm>
            <a:off x="6912000" y="3384000"/>
            <a:ext cx="1008000" cy="1008000"/>
          </a:xfrm>
          <a:prstGeom prst="rect">
            <a:avLst/>
          </a:prstGeom>
          <a:noFill/>
          <a:ln>
            <a:noFill/>
          </a:ln>
        </p:spPr>
      </p:pic>
      <p:pic>
        <p:nvPicPr>
          <p:cNvPr id="167" name="Google Shape;167;p28"/>
          <p:cNvPicPr preferRelativeResize="0"/>
          <p:nvPr/>
        </p:nvPicPr>
        <p:blipFill rotWithShape="1">
          <a:blip r:embed="rId7">
            <a:alphaModFix/>
          </a:blip>
          <a:srcRect b="0" l="0" r="0" t="0"/>
          <a:stretch/>
        </p:blipFill>
        <p:spPr>
          <a:xfrm>
            <a:off x="6768720" y="4744080"/>
            <a:ext cx="1259280" cy="943920"/>
          </a:xfrm>
          <a:prstGeom prst="rect">
            <a:avLst/>
          </a:prstGeom>
          <a:noFill/>
          <a:ln>
            <a:noFill/>
          </a:ln>
        </p:spPr>
      </p:pic>
      <p:pic>
        <p:nvPicPr>
          <p:cNvPr id="168" name="Google Shape;168;p28"/>
          <p:cNvPicPr preferRelativeResize="0"/>
          <p:nvPr/>
        </p:nvPicPr>
        <p:blipFill rotWithShape="1">
          <a:blip r:embed="rId8">
            <a:alphaModFix/>
          </a:blip>
          <a:srcRect b="0" l="0" r="0" t="0"/>
          <a:stretch/>
        </p:blipFill>
        <p:spPr>
          <a:xfrm>
            <a:off x="6872040" y="6152040"/>
            <a:ext cx="1119960" cy="11199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What is game theory?</a:t>
            </a:r>
            <a:endParaRPr b="0" i="0" sz="4400" u="none" cap="none" strike="noStrike">
              <a:latin typeface="Arial"/>
              <a:ea typeface="Arial"/>
              <a:cs typeface="Arial"/>
              <a:sym typeface="Arial"/>
            </a:endParaRPr>
          </a:p>
        </p:txBody>
      </p:sp>
      <p:sp>
        <p:nvSpPr>
          <p:cNvPr id="174" name="Google Shape;174;p29"/>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What are the possible outcomes?</a:t>
            </a:r>
            <a:endParaRPr b="0" i="0" sz="3200" u="none" cap="none"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i="0" sz="3200" u="none" cap="none" strike="noStrike">
              <a:latin typeface="Arial"/>
              <a:ea typeface="Arial"/>
              <a:cs typeface="Arial"/>
              <a:sym typeface="Arial"/>
            </a:endParaRPr>
          </a:p>
        </p:txBody>
      </p:sp>
      <p:pic>
        <p:nvPicPr>
          <p:cNvPr id="175" name="Google Shape;175;p29"/>
          <p:cNvPicPr preferRelativeResize="0"/>
          <p:nvPr/>
        </p:nvPicPr>
        <p:blipFill rotWithShape="1">
          <a:blip r:embed="rId3">
            <a:alphaModFix/>
          </a:blip>
          <a:srcRect b="0" l="0" r="0" t="0"/>
          <a:stretch/>
        </p:blipFill>
        <p:spPr>
          <a:xfrm>
            <a:off x="432000" y="3816000"/>
            <a:ext cx="1584720" cy="1152000"/>
          </a:xfrm>
          <a:prstGeom prst="rect">
            <a:avLst/>
          </a:prstGeom>
          <a:noFill/>
          <a:ln>
            <a:noFill/>
          </a:ln>
        </p:spPr>
      </p:pic>
      <p:pic>
        <p:nvPicPr>
          <p:cNvPr id="176" name="Google Shape;176;p29"/>
          <p:cNvPicPr preferRelativeResize="0"/>
          <p:nvPr/>
        </p:nvPicPr>
        <p:blipFill rotWithShape="1">
          <a:blip r:embed="rId4">
            <a:alphaModFix/>
          </a:blip>
          <a:srcRect b="0" l="0" r="0" t="0"/>
          <a:stretch/>
        </p:blipFill>
        <p:spPr>
          <a:xfrm>
            <a:off x="2089800" y="4956120"/>
            <a:ext cx="718200" cy="1091880"/>
          </a:xfrm>
          <a:prstGeom prst="rect">
            <a:avLst/>
          </a:prstGeom>
          <a:noFill/>
          <a:ln>
            <a:noFill/>
          </a:ln>
        </p:spPr>
      </p:pic>
      <p:pic>
        <p:nvPicPr>
          <p:cNvPr id="177" name="Google Shape;177;p29"/>
          <p:cNvPicPr preferRelativeResize="0"/>
          <p:nvPr/>
        </p:nvPicPr>
        <p:blipFill rotWithShape="1">
          <a:blip r:embed="rId5">
            <a:alphaModFix/>
          </a:blip>
          <a:srcRect b="0" l="0" r="0" t="0"/>
          <a:stretch/>
        </p:blipFill>
        <p:spPr>
          <a:xfrm>
            <a:off x="1026720" y="6079320"/>
            <a:ext cx="701280" cy="1048680"/>
          </a:xfrm>
          <a:prstGeom prst="rect">
            <a:avLst/>
          </a:prstGeom>
          <a:noFill/>
          <a:ln>
            <a:noFill/>
          </a:ln>
        </p:spPr>
      </p:pic>
      <p:pic>
        <p:nvPicPr>
          <p:cNvPr id="178" name="Google Shape;178;p29"/>
          <p:cNvPicPr preferRelativeResize="0"/>
          <p:nvPr/>
        </p:nvPicPr>
        <p:blipFill rotWithShape="1">
          <a:blip r:embed="rId6">
            <a:alphaModFix/>
          </a:blip>
          <a:srcRect b="0" l="0" r="0" t="0"/>
          <a:stretch/>
        </p:blipFill>
        <p:spPr>
          <a:xfrm>
            <a:off x="6912000" y="3384000"/>
            <a:ext cx="1008000" cy="1008000"/>
          </a:xfrm>
          <a:prstGeom prst="rect">
            <a:avLst/>
          </a:prstGeom>
          <a:noFill/>
          <a:ln>
            <a:noFill/>
          </a:ln>
        </p:spPr>
      </p:pic>
      <p:pic>
        <p:nvPicPr>
          <p:cNvPr id="179" name="Google Shape;179;p29"/>
          <p:cNvPicPr preferRelativeResize="0"/>
          <p:nvPr/>
        </p:nvPicPr>
        <p:blipFill rotWithShape="1">
          <a:blip r:embed="rId7">
            <a:alphaModFix/>
          </a:blip>
          <a:srcRect b="0" l="0" r="0" t="0"/>
          <a:stretch/>
        </p:blipFill>
        <p:spPr>
          <a:xfrm>
            <a:off x="6768720" y="4744080"/>
            <a:ext cx="1259280" cy="943920"/>
          </a:xfrm>
          <a:prstGeom prst="rect">
            <a:avLst/>
          </a:prstGeom>
          <a:noFill/>
          <a:ln>
            <a:noFill/>
          </a:ln>
        </p:spPr>
      </p:pic>
      <p:pic>
        <p:nvPicPr>
          <p:cNvPr id="180" name="Google Shape;180;p29"/>
          <p:cNvPicPr preferRelativeResize="0"/>
          <p:nvPr/>
        </p:nvPicPr>
        <p:blipFill rotWithShape="1">
          <a:blip r:embed="rId8">
            <a:alphaModFix/>
          </a:blip>
          <a:srcRect b="0" l="0" r="0" t="0"/>
          <a:stretch/>
        </p:blipFill>
        <p:spPr>
          <a:xfrm>
            <a:off x="6872040" y="6152040"/>
            <a:ext cx="1119960" cy="111996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What is game theory?</a:t>
            </a:r>
            <a:endParaRPr b="0" i="0" sz="4400" u="none" cap="none" strike="noStrike">
              <a:latin typeface="Arial"/>
              <a:ea typeface="Arial"/>
              <a:cs typeface="Arial"/>
              <a:sym typeface="Arial"/>
            </a:endParaRPr>
          </a:p>
        </p:txBody>
      </p:sp>
      <p:sp>
        <p:nvSpPr>
          <p:cNvPr id="186" name="Google Shape;186;p30"/>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The action of an agent can influence the strategy of another?</a:t>
            </a:r>
            <a:endParaRPr b="0" i="0" sz="3200" u="none" cap="none"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i="0" sz="3200" u="none" cap="none" strike="noStrike">
              <a:latin typeface="Arial"/>
              <a:ea typeface="Arial"/>
              <a:cs typeface="Arial"/>
              <a:sym typeface="Arial"/>
            </a:endParaRPr>
          </a:p>
        </p:txBody>
      </p:sp>
      <p:pic>
        <p:nvPicPr>
          <p:cNvPr id="187" name="Google Shape;187;p30"/>
          <p:cNvPicPr preferRelativeResize="0"/>
          <p:nvPr/>
        </p:nvPicPr>
        <p:blipFill rotWithShape="1">
          <a:blip r:embed="rId3">
            <a:alphaModFix/>
          </a:blip>
          <a:srcRect b="0" l="0" r="0" t="0"/>
          <a:stretch/>
        </p:blipFill>
        <p:spPr>
          <a:xfrm>
            <a:off x="432000" y="3816000"/>
            <a:ext cx="1584720" cy="1152000"/>
          </a:xfrm>
          <a:prstGeom prst="rect">
            <a:avLst/>
          </a:prstGeom>
          <a:noFill/>
          <a:ln>
            <a:noFill/>
          </a:ln>
        </p:spPr>
      </p:pic>
      <p:pic>
        <p:nvPicPr>
          <p:cNvPr id="188" name="Google Shape;188;p30"/>
          <p:cNvPicPr preferRelativeResize="0"/>
          <p:nvPr/>
        </p:nvPicPr>
        <p:blipFill rotWithShape="1">
          <a:blip r:embed="rId4">
            <a:alphaModFix/>
          </a:blip>
          <a:srcRect b="0" l="0" r="0" t="0"/>
          <a:stretch/>
        </p:blipFill>
        <p:spPr>
          <a:xfrm>
            <a:off x="2089800" y="4956120"/>
            <a:ext cx="718200" cy="1091880"/>
          </a:xfrm>
          <a:prstGeom prst="rect">
            <a:avLst/>
          </a:prstGeom>
          <a:noFill/>
          <a:ln>
            <a:noFill/>
          </a:ln>
        </p:spPr>
      </p:pic>
      <p:pic>
        <p:nvPicPr>
          <p:cNvPr id="189" name="Google Shape;189;p30"/>
          <p:cNvPicPr preferRelativeResize="0"/>
          <p:nvPr/>
        </p:nvPicPr>
        <p:blipFill rotWithShape="1">
          <a:blip r:embed="rId5">
            <a:alphaModFix/>
          </a:blip>
          <a:srcRect b="0" l="0" r="0" t="0"/>
          <a:stretch/>
        </p:blipFill>
        <p:spPr>
          <a:xfrm>
            <a:off x="1026720" y="6079320"/>
            <a:ext cx="701280" cy="1048680"/>
          </a:xfrm>
          <a:prstGeom prst="rect">
            <a:avLst/>
          </a:prstGeom>
          <a:noFill/>
          <a:ln>
            <a:noFill/>
          </a:ln>
        </p:spPr>
      </p:pic>
      <p:pic>
        <p:nvPicPr>
          <p:cNvPr id="190" name="Google Shape;190;p30"/>
          <p:cNvPicPr preferRelativeResize="0"/>
          <p:nvPr/>
        </p:nvPicPr>
        <p:blipFill rotWithShape="1">
          <a:blip r:embed="rId6">
            <a:alphaModFix/>
          </a:blip>
          <a:srcRect b="0" l="0" r="0" t="0"/>
          <a:stretch/>
        </p:blipFill>
        <p:spPr>
          <a:xfrm>
            <a:off x="6912000" y="3384000"/>
            <a:ext cx="1008000" cy="1008000"/>
          </a:xfrm>
          <a:prstGeom prst="rect">
            <a:avLst/>
          </a:prstGeom>
          <a:noFill/>
          <a:ln>
            <a:noFill/>
          </a:ln>
        </p:spPr>
      </p:pic>
      <p:pic>
        <p:nvPicPr>
          <p:cNvPr id="191" name="Google Shape;191;p30"/>
          <p:cNvPicPr preferRelativeResize="0"/>
          <p:nvPr/>
        </p:nvPicPr>
        <p:blipFill rotWithShape="1">
          <a:blip r:embed="rId7">
            <a:alphaModFix/>
          </a:blip>
          <a:srcRect b="0" l="0" r="0" t="0"/>
          <a:stretch/>
        </p:blipFill>
        <p:spPr>
          <a:xfrm>
            <a:off x="6768720" y="4744080"/>
            <a:ext cx="1259280" cy="943920"/>
          </a:xfrm>
          <a:prstGeom prst="rect">
            <a:avLst/>
          </a:prstGeom>
          <a:noFill/>
          <a:ln>
            <a:noFill/>
          </a:ln>
        </p:spPr>
      </p:pic>
      <p:pic>
        <p:nvPicPr>
          <p:cNvPr id="192" name="Google Shape;192;p30"/>
          <p:cNvPicPr preferRelativeResize="0"/>
          <p:nvPr/>
        </p:nvPicPr>
        <p:blipFill rotWithShape="1">
          <a:blip r:embed="rId8">
            <a:alphaModFix/>
          </a:blip>
          <a:srcRect b="0" l="0" r="0" t="0"/>
          <a:stretch/>
        </p:blipFill>
        <p:spPr>
          <a:xfrm>
            <a:off x="6872040" y="6152040"/>
            <a:ext cx="1119960" cy="111996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What is game theory?</a:t>
            </a:r>
            <a:endParaRPr b="0" i="0" sz="4400" u="none" cap="none" strike="noStrike">
              <a:latin typeface="Arial"/>
              <a:ea typeface="Arial"/>
              <a:cs typeface="Arial"/>
              <a:sym typeface="Arial"/>
            </a:endParaRPr>
          </a:p>
        </p:txBody>
      </p:sp>
      <p:sp>
        <p:nvSpPr>
          <p:cNvPr id="198" name="Google Shape;198;p31"/>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What are the possible payoffs for each agent?</a:t>
            </a:r>
            <a:endParaRPr b="0" i="0" sz="3200" u="none" cap="none"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i="0" sz="3200" u="none" cap="none" strike="noStrike">
              <a:latin typeface="Arial"/>
              <a:ea typeface="Arial"/>
              <a:cs typeface="Arial"/>
              <a:sym typeface="Arial"/>
            </a:endParaRPr>
          </a:p>
        </p:txBody>
      </p:sp>
      <p:pic>
        <p:nvPicPr>
          <p:cNvPr id="199" name="Google Shape;199;p31"/>
          <p:cNvPicPr preferRelativeResize="0"/>
          <p:nvPr/>
        </p:nvPicPr>
        <p:blipFill rotWithShape="1">
          <a:blip r:embed="rId3">
            <a:alphaModFix/>
          </a:blip>
          <a:srcRect b="0" l="0" r="0" t="0"/>
          <a:stretch/>
        </p:blipFill>
        <p:spPr>
          <a:xfrm>
            <a:off x="432000" y="3816000"/>
            <a:ext cx="1584720" cy="1152000"/>
          </a:xfrm>
          <a:prstGeom prst="rect">
            <a:avLst/>
          </a:prstGeom>
          <a:noFill/>
          <a:ln>
            <a:noFill/>
          </a:ln>
        </p:spPr>
      </p:pic>
      <p:pic>
        <p:nvPicPr>
          <p:cNvPr id="200" name="Google Shape;200;p31"/>
          <p:cNvPicPr preferRelativeResize="0"/>
          <p:nvPr/>
        </p:nvPicPr>
        <p:blipFill rotWithShape="1">
          <a:blip r:embed="rId4">
            <a:alphaModFix/>
          </a:blip>
          <a:srcRect b="0" l="0" r="0" t="0"/>
          <a:stretch/>
        </p:blipFill>
        <p:spPr>
          <a:xfrm>
            <a:off x="2089800" y="4956120"/>
            <a:ext cx="718200" cy="1091880"/>
          </a:xfrm>
          <a:prstGeom prst="rect">
            <a:avLst/>
          </a:prstGeom>
          <a:noFill/>
          <a:ln>
            <a:noFill/>
          </a:ln>
        </p:spPr>
      </p:pic>
      <p:pic>
        <p:nvPicPr>
          <p:cNvPr id="201" name="Google Shape;201;p31"/>
          <p:cNvPicPr preferRelativeResize="0"/>
          <p:nvPr/>
        </p:nvPicPr>
        <p:blipFill rotWithShape="1">
          <a:blip r:embed="rId5">
            <a:alphaModFix/>
          </a:blip>
          <a:srcRect b="0" l="0" r="0" t="0"/>
          <a:stretch/>
        </p:blipFill>
        <p:spPr>
          <a:xfrm>
            <a:off x="1026720" y="6079320"/>
            <a:ext cx="701280" cy="1048680"/>
          </a:xfrm>
          <a:prstGeom prst="rect">
            <a:avLst/>
          </a:prstGeom>
          <a:noFill/>
          <a:ln>
            <a:noFill/>
          </a:ln>
        </p:spPr>
      </p:pic>
      <p:pic>
        <p:nvPicPr>
          <p:cNvPr id="202" name="Google Shape;202;p31"/>
          <p:cNvPicPr preferRelativeResize="0"/>
          <p:nvPr/>
        </p:nvPicPr>
        <p:blipFill rotWithShape="1">
          <a:blip r:embed="rId6">
            <a:alphaModFix/>
          </a:blip>
          <a:srcRect b="0" l="0" r="0" t="0"/>
          <a:stretch/>
        </p:blipFill>
        <p:spPr>
          <a:xfrm>
            <a:off x="6912000" y="3384000"/>
            <a:ext cx="1008000" cy="1008000"/>
          </a:xfrm>
          <a:prstGeom prst="rect">
            <a:avLst/>
          </a:prstGeom>
          <a:noFill/>
          <a:ln>
            <a:noFill/>
          </a:ln>
        </p:spPr>
      </p:pic>
      <p:pic>
        <p:nvPicPr>
          <p:cNvPr id="203" name="Google Shape;203;p31"/>
          <p:cNvPicPr preferRelativeResize="0"/>
          <p:nvPr/>
        </p:nvPicPr>
        <p:blipFill rotWithShape="1">
          <a:blip r:embed="rId7">
            <a:alphaModFix/>
          </a:blip>
          <a:srcRect b="0" l="0" r="0" t="0"/>
          <a:stretch/>
        </p:blipFill>
        <p:spPr>
          <a:xfrm>
            <a:off x="6768720" y="4744080"/>
            <a:ext cx="1259280" cy="943920"/>
          </a:xfrm>
          <a:prstGeom prst="rect">
            <a:avLst/>
          </a:prstGeom>
          <a:noFill/>
          <a:ln>
            <a:noFill/>
          </a:ln>
        </p:spPr>
      </p:pic>
      <p:pic>
        <p:nvPicPr>
          <p:cNvPr id="204" name="Google Shape;204;p31"/>
          <p:cNvPicPr preferRelativeResize="0"/>
          <p:nvPr/>
        </p:nvPicPr>
        <p:blipFill rotWithShape="1">
          <a:blip r:embed="rId8">
            <a:alphaModFix/>
          </a:blip>
          <a:srcRect b="0" l="0" r="0" t="0"/>
          <a:stretch/>
        </p:blipFill>
        <p:spPr>
          <a:xfrm>
            <a:off x="6872040" y="6152040"/>
            <a:ext cx="1119960" cy="111996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What is game theory?</a:t>
            </a:r>
            <a:endParaRPr b="0" i="0" sz="4400" u="none" cap="none" strike="noStrike">
              <a:latin typeface="Arial"/>
              <a:ea typeface="Arial"/>
              <a:cs typeface="Arial"/>
              <a:sym typeface="Arial"/>
            </a:endParaRPr>
          </a:p>
        </p:txBody>
      </p:sp>
      <p:sp>
        <p:nvSpPr>
          <p:cNvPr id="210" name="Google Shape;210;p32"/>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Each agent’s utility (potentially) depends on all agents’ actions</a:t>
            </a:r>
            <a:endParaRPr b="0" i="0" sz="32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What is optimal for one agent depends on what other agents do</a:t>
            </a:r>
            <a:endParaRPr b="0" i="0" sz="3200" u="none" cap="none" strike="noStrike">
              <a:latin typeface="Arial"/>
              <a:ea typeface="Arial"/>
              <a:cs typeface="Arial"/>
              <a:sym typeface="Arial"/>
            </a:endParaRPr>
          </a:p>
          <a:p>
            <a:pPr indent="-171599" lvl="1" marL="864000" marR="0" rtl="0" algn="l">
              <a:spcBef>
                <a:spcPts val="1134"/>
              </a:spcBef>
              <a:spcAft>
                <a:spcPts val="0"/>
              </a:spcAft>
              <a:buClr>
                <a:srgbClr val="000000"/>
              </a:buClr>
              <a:buSzPts val="2400"/>
              <a:buFont typeface="Noto Sans Symbols"/>
              <a:buNone/>
            </a:pPr>
            <a:r>
              <a:t/>
            </a:r>
            <a:endParaRPr b="0" i="0" sz="3200" u="none" cap="none"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i="0" sz="3200" u="none" cap="none" strike="noStrike">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nvSpPr>
        <p:spPr>
          <a:xfrm>
            <a:off x="551520" y="11088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Agenda</a:t>
            </a:r>
            <a:endParaRPr b="0" i="0" sz="4400" u="none" cap="none" strike="noStrike">
              <a:latin typeface="Arial"/>
              <a:ea typeface="Arial"/>
              <a:cs typeface="Arial"/>
              <a:sym typeface="Arial"/>
            </a:endParaRPr>
          </a:p>
        </p:txBody>
      </p:sp>
      <p:sp>
        <p:nvSpPr>
          <p:cNvPr id="69" name="Google Shape;69;p15"/>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What is game theory?</a:t>
            </a:r>
            <a:endParaRPr b="0" i="0" sz="32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Computer Science applications</a:t>
            </a:r>
            <a:endParaRPr b="0" i="0" sz="32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Course program</a:t>
            </a:r>
            <a:endParaRPr b="0" i="0" sz="32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Grading</a:t>
            </a:r>
            <a:endParaRPr b="0" i="0" sz="32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References</a:t>
            </a:r>
            <a:endParaRPr b="0" i="0" sz="32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Goals</a:t>
            </a:r>
            <a:endParaRPr b="0" i="0" sz="3200" u="none" cap="none" strike="noStrike">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What is game theory?</a:t>
            </a:r>
            <a:endParaRPr b="0" i="0" sz="4400" u="none" cap="none" strike="noStrike">
              <a:latin typeface="Arial"/>
              <a:ea typeface="Arial"/>
              <a:cs typeface="Arial"/>
              <a:sym typeface="Arial"/>
            </a:endParaRPr>
          </a:p>
        </p:txBody>
      </p:sp>
      <p:sp>
        <p:nvSpPr>
          <p:cNvPr id="216" name="Google Shape;216;p33"/>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Each agent’s utility (potentially) depends on all agents’ actions</a:t>
            </a:r>
            <a:endParaRPr b="0" i="0" sz="32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What is optimal for one agent depends on what other agents do</a:t>
            </a:r>
            <a:endParaRPr b="0" i="0" sz="32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Very circular!</a:t>
            </a:r>
            <a:endParaRPr b="0" i="0" sz="2800" u="none" cap="none" strike="noStrike">
              <a:latin typeface="Arial"/>
              <a:ea typeface="Arial"/>
              <a:cs typeface="Arial"/>
              <a:sym typeface="Arial"/>
            </a:endParaRPr>
          </a:p>
          <a:p>
            <a:pPr indent="-243990" lvl="0" marL="432000" marR="0" rtl="0" algn="l">
              <a:spcBef>
                <a:spcPts val="1417"/>
              </a:spcBef>
              <a:spcAft>
                <a:spcPts val="0"/>
              </a:spcAft>
              <a:buClr>
                <a:srgbClr val="000000"/>
              </a:buClr>
              <a:buSzPts val="1260"/>
              <a:buFont typeface="Noto Sans Symbols"/>
              <a:buNone/>
            </a:pPr>
            <a:r>
              <a:t/>
            </a:r>
            <a:endParaRPr b="0" i="0" sz="2800" u="none" cap="none" strike="noStrike">
              <a:latin typeface="Arial"/>
              <a:ea typeface="Arial"/>
              <a:cs typeface="Arial"/>
              <a:sym typeface="Arial"/>
            </a:endParaRPr>
          </a:p>
        </p:txBody>
      </p:sp>
      <p:pic>
        <p:nvPicPr>
          <p:cNvPr id="217" name="Google Shape;217;p33"/>
          <p:cNvPicPr preferRelativeResize="0"/>
          <p:nvPr/>
        </p:nvPicPr>
        <p:blipFill rotWithShape="1">
          <a:blip r:embed="rId3">
            <a:alphaModFix/>
          </a:blip>
          <a:srcRect b="0" l="0" r="0" t="0"/>
          <a:stretch/>
        </p:blipFill>
        <p:spPr>
          <a:xfrm>
            <a:off x="4679280" y="5400000"/>
            <a:ext cx="1584720" cy="1152000"/>
          </a:xfrm>
          <a:prstGeom prst="rect">
            <a:avLst/>
          </a:prstGeom>
          <a:noFill/>
          <a:ln>
            <a:noFill/>
          </a:ln>
        </p:spPr>
      </p:pic>
      <p:pic>
        <p:nvPicPr>
          <p:cNvPr id="218" name="Google Shape;218;p33"/>
          <p:cNvPicPr preferRelativeResize="0"/>
          <p:nvPr/>
        </p:nvPicPr>
        <p:blipFill rotWithShape="1">
          <a:blip r:embed="rId4">
            <a:alphaModFix/>
          </a:blip>
          <a:srcRect b="0" l="0" r="0" t="0"/>
          <a:stretch/>
        </p:blipFill>
        <p:spPr>
          <a:xfrm>
            <a:off x="3600000" y="5832000"/>
            <a:ext cx="718200" cy="1091880"/>
          </a:xfrm>
          <a:prstGeom prst="rect">
            <a:avLst/>
          </a:prstGeom>
          <a:noFill/>
          <a:ln>
            <a:noFill/>
          </a:ln>
        </p:spPr>
      </p:pic>
      <p:sp>
        <p:nvSpPr>
          <p:cNvPr id="219" name="Google Shape;219;p33"/>
          <p:cNvSpPr/>
          <p:nvPr/>
        </p:nvSpPr>
        <p:spPr>
          <a:xfrm>
            <a:off x="6408000" y="4104000"/>
            <a:ext cx="2952000" cy="1656000"/>
          </a:xfrm>
          <a:prstGeom prst="wedgeRoundRectCallout">
            <a:avLst>
              <a:gd fmla="val -65412" name="adj1"/>
              <a:gd fmla="val 47259" name="adj2"/>
              <a:gd fmla="val 16667" name="adj3"/>
            </a:avLst>
          </a:prstGeom>
          <a:solidFill>
            <a:srgbClr val="729FCF"/>
          </a:solidFill>
          <a:ln cap="flat" cmpd="sng" w="9525">
            <a:solidFill>
              <a:srgbClr val="3465A4"/>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i="0" lang="en-US" sz="2400" u="none" cap="none" strike="noStrike">
                <a:latin typeface="Arial"/>
                <a:ea typeface="Arial"/>
                <a:cs typeface="Arial"/>
                <a:sym typeface="Arial"/>
              </a:rPr>
              <a:t>I won't buy what</a:t>
            </a:r>
            <a:endParaRPr b="0" i="0" sz="2400" u="none" cap="none" strike="noStrike">
              <a:latin typeface="Arial"/>
              <a:ea typeface="Arial"/>
              <a:cs typeface="Arial"/>
              <a:sym typeface="Arial"/>
            </a:endParaRPr>
          </a:p>
          <a:p>
            <a:pPr indent="0" lvl="0" marL="0" marR="0" rtl="0" algn="ctr">
              <a:spcBef>
                <a:spcPts val="0"/>
              </a:spcBef>
              <a:spcAft>
                <a:spcPts val="0"/>
              </a:spcAft>
              <a:buNone/>
            </a:pPr>
            <a:r>
              <a:rPr b="0" i="0" lang="en-US" sz="2400" u="none" cap="none" strike="noStrike">
                <a:latin typeface="Arial"/>
                <a:ea typeface="Arial"/>
                <a:cs typeface="Arial"/>
                <a:sym typeface="Arial"/>
              </a:rPr>
              <a:t>Butters buys! </a:t>
            </a:r>
            <a:endParaRPr b="0" i="0" sz="2400" u="none" cap="none" strike="noStrike">
              <a:latin typeface="Arial"/>
              <a:ea typeface="Arial"/>
              <a:cs typeface="Arial"/>
              <a:sym typeface="Arial"/>
            </a:endParaRPr>
          </a:p>
        </p:txBody>
      </p:sp>
      <p:sp>
        <p:nvSpPr>
          <p:cNvPr id="220" name="Google Shape;220;p33"/>
          <p:cNvSpPr/>
          <p:nvPr/>
        </p:nvSpPr>
        <p:spPr>
          <a:xfrm>
            <a:off x="504000" y="4608000"/>
            <a:ext cx="2808000" cy="1296000"/>
          </a:xfrm>
          <a:prstGeom prst="wedgeRoundRectCallout">
            <a:avLst>
              <a:gd fmla="val 55277" name="adj1"/>
              <a:gd fmla="val 75824" name="adj2"/>
              <a:gd fmla="val 16667" name="adj3"/>
            </a:avLst>
          </a:prstGeom>
          <a:solidFill>
            <a:srgbClr val="729FCF"/>
          </a:solidFill>
          <a:ln cap="flat" cmpd="sng" w="9525">
            <a:solidFill>
              <a:srgbClr val="3465A4"/>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i="0" lang="en-US" sz="2400" u="none" cap="none" strike="noStrike">
                <a:latin typeface="Arial"/>
                <a:ea typeface="Arial"/>
                <a:cs typeface="Arial"/>
                <a:sym typeface="Arial"/>
              </a:rPr>
              <a:t>I will buy what</a:t>
            </a:r>
            <a:endParaRPr b="0" i="0" sz="2400" u="none" cap="none" strike="noStrike">
              <a:latin typeface="Arial"/>
              <a:ea typeface="Arial"/>
              <a:cs typeface="Arial"/>
              <a:sym typeface="Arial"/>
            </a:endParaRPr>
          </a:p>
          <a:p>
            <a:pPr indent="0" lvl="0" marL="0" marR="0" rtl="0" algn="ctr">
              <a:spcBef>
                <a:spcPts val="0"/>
              </a:spcBef>
              <a:spcAft>
                <a:spcPts val="0"/>
              </a:spcAft>
              <a:buNone/>
            </a:pPr>
            <a:r>
              <a:rPr b="0" i="0" lang="en-US" sz="2400" u="none" cap="none" strike="noStrike">
                <a:latin typeface="Arial"/>
                <a:ea typeface="Arial"/>
                <a:cs typeface="Arial"/>
                <a:sym typeface="Arial"/>
              </a:rPr>
              <a:t>Cartman buys!</a:t>
            </a:r>
            <a:endParaRPr b="0" i="0" sz="2400" u="none" cap="none" strike="noStrike">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4"/>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What is game theory?</a:t>
            </a:r>
            <a:endParaRPr b="0" i="0" sz="4400" u="none" cap="none" strike="noStrike">
              <a:latin typeface="Arial"/>
              <a:ea typeface="Arial"/>
              <a:cs typeface="Arial"/>
              <a:sym typeface="Arial"/>
            </a:endParaRPr>
          </a:p>
        </p:txBody>
      </p:sp>
      <p:sp>
        <p:nvSpPr>
          <p:cNvPr id="226" name="Google Shape;226;p34"/>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Game theory studies </a:t>
            </a:r>
            <a:r>
              <a:rPr b="0" i="0" lang="en-US" sz="3200" u="none" cap="none" strike="noStrike">
                <a:solidFill>
                  <a:srgbClr val="FF3333"/>
                </a:solidFill>
                <a:latin typeface="Arial"/>
                <a:ea typeface="Arial"/>
                <a:cs typeface="Arial"/>
                <a:sym typeface="Arial"/>
              </a:rPr>
              <a:t>how agents can rationally form beliefs over what other agents will do</a:t>
            </a:r>
            <a:r>
              <a:rPr b="0" i="0" lang="en-US" sz="3200" u="none" cap="none" strike="noStrike">
                <a:latin typeface="Arial"/>
                <a:ea typeface="Arial"/>
                <a:cs typeface="Arial"/>
                <a:sym typeface="Arial"/>
              </a:rPr>
              <a:t>, and (hence) how agents should act</a:t>
            </a:r>
            <a:endParaRPr b="0" i="0" sz="3200" u="none" cap="none" strike="noStrike">
              <a:latin typeface="Arial"/>
              <a:ea typeface="Arial"/>
              <a:cs typeface="Arial"/>
              <a:sym typeface="Arial"/>
            </a:endParaRPr>
          </a:p>
          <a:p>
            <a:pPr indent="-171599" lvl="1" marL="864000" marR="0" rtl="0" algn="l">
              <a:spcBef>
                <a:spcPts val="1134"/>
              </a:spcBef>
              <a:spcAft>
                <a:spcPts val="0"/>
              </a:spcAft>
              <a:buClr>
                <a:srgbClr val="000000"/>
              </a:buClr>
              <a:buSzPts val="2400"/>
              <a:buFont typeface="Noto Sans Symbols"/>
              <a:buNone/>
            </a:pPr>
            <a:r>
              <a:t/>
            </a:r>
            <a:endParaRPr b="0" i="0" sz="3200" u="none" cap="none" strike="noStrike">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5"/>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What is game theory?</a:t>
            </a:r>
            <a:endParaRPr b="0" i="0" sz="4400" u="none" cap="none" strike="noStrike">
              <a:latin typeface="Arial"/>
              <a:ea typeface="Arial"/>
              <a:cs typeface="Arial"/>
              <a:sym typeface="Arial"/>
            </a:endParaRPr>
          </a:p>
        </p:txBody>
      </p:sp>
      <p:sp>
        <p:nvSpPr>
          <p:cNvPr id="232" name="Google Shape;232;p35"/>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Game theory studies how agents can rationally form beliefs over what other agents will do, and (hence) how agents should act</a:t>
            </a:r>
            <a:endParaRPr b="0" i="0" sz="32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Useful for acting as well as predicting behavior of others</a:t>
            </a:r>
            <a:endParaRPr b="0" i="0" sz="2800" u="none" cap="none" strike="noStrike">
              <a:latin typeface="Arial"/>
              <a:ea typeface="Arial"/>
              <a:cs typeface="Arial"/>
              <a:sym typeface="Arial"/>
            </a:endParaRPr>
          </a:p>
        </p:txBody>
      </p:sp>
      <p:pic>
        <p:nvPicPr>
          <p:cNvPr id="233" name="Google Shape;233;p35"/>
          <p:cNvPicPr preferRelativeResize="0"/>
          <p:nvPr/>
        </p:nvPicPr>
        <p:blipFill rotWithShape="1">
          <a:blip r:embed="rId3">
            <a:alphaModFix/>
          </a:blip>
          <a:srcRect b="0" l="0" r="0" t="0"/>
          <a:stretch/>
        </p:blipFill>
        <p:spPr>
          <a:xfrm>
            <a:off x="3240000" y="5904000"/>
            <a:ext cx="1584720" cy="1152000"/>
          </a:xfrm>
          <a:prstGeom prst="rect">
            <a:avLst/>
          </a:prstGeom>
          <a:noFill/>
          <a:ln>
            <a:noFill/>
          </a:ln>
        </p:spPr>
      </p:pic>
      <p:pic>
        <p:nvPicPr>
          <p:cNvPr id="234" name="Google Shape;234;p35"/>
          <p:cNvPicPr preferRelativeResize="0"/>
          <p:nvPr/>
        </p:nvPicPr>
        <p:blipFill rotWithShape="1">
          <a:blip r:embed="rId4">
            <a:alphaModFix/>
          </a:blip>
          <a:srcRect b="0" l="0" r="0" t="0"/>
          <a:stretch/>
        </p:blipFill>
        <p:spPr>
          <a:xfrm>
            <a:off x="5184000" y="5472000"/>
            <a:ext cx="718200" cy="1091880"/>
          </a:xfrm>
          <a:prstGeom prst="rect">
            <a:avLst/>
          </a:prstGeom>
          <a:noFill/>
          <a:ln>
            <a:noFill/>
          </a:ln>
        </p:spPr>
      </p:pic>
      <p:sp>
        <p:nvSpPr>
          <p:cNvPr id="235" name="Google Shape;235;p35"/>
          <p:cNvSpPr/>
          <p:nvPr/>
        </p:nvSpPr>
        <p:spPr>
          <a:xfrm>
            <a:off x="6408360" y="4104000"/>
            <a:ext cx="2952000" cy="1656000"/>
          </a:xfrm>
          <a:prstGeom prst="wedgeRoundRectCallout">
            <a:avLst>
              <a:gd fmla="val -65412" name="adj1"/>
              <a:gd fmla="val 47259" name="adj2"/>
              <a:gd fmla="val 16667" name="adj3"/>
            </a:avLst>
          </a:prstGeom>
          <a:solidFill>
            <a:srgbClr val="729FCF"/>
          </a:solidFill>
          <a:ln cap="flat" cmpd="sng" w="9525">
            <a:solidFill>
              <a:srgbClr val="3465A4"/>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i="0" lang="en-US" sz="2000" u="none" cap="none" strike="noStrike">
                <a:latin typeface="Arial"/>
                <a:ea typeface="Arial"/>
                <a:cs typeface="Arial"/>
                <a:sym typeface="Arial"/>
              </a:rPr>
              <a:t>Cartman is a show-off!</a:t>
            </a:r>
            <a:endParaRPr b="0" i="0" sz="2000" u="none" cap="none" strike="noStrike">
              <a:latin typeface="Arial"/>
              <a:ea typeface="Arial"/>
              <a:cs typeface="Arial"/>
              <a:sym typeface="Arial"/>
            </a:endParaRPr>
          </a:p>
          <a:p>
            <a:pPr indent="0" lvl="0" marL="0" marR="0" rtl="0" algn="ctr">
              <a:spcBef>
                <a:spcPts val="0"/>
              </a:spcBef>
              <a:spcAft>
                <a:spcPts val="0"/>
              </a:spcAft>
              <a:buNone/>
            </a:pPr>
            <a:r>
              <a:rPr b="0" i="0" lang="en-US" sz="2000" u="none" cap="none" strike="noStrike">
                <a:latin typeface="Arial"/>
                <a:ea typeface="Arial"/>
                <a:cs typeface="Arial"/>
                <a:sym typeface="Arial"/>
              </a:rPr>
              <a:t>If I use my college funds,</a:t>
            </a:r>
            <a:endParaRPr b="0" i="0" sz="2000" u="none" cap="none" strike="noStrike">
              <a:latin typeface="Arial"/>
              <a:ea typeface="Arial"/>
              <a:cs typeface="Arial"/>
              <a:sym typeface="Arial"/>
            </a:endParaRPr>
          </a:p>
          <a:p>
            <a:pPr indent="0" lvl="0" marL="0" marR="0" rtl="0" algn="ctr">
              <a:spcBef>
                <a:spcPts val="0"/>
              </a:spcBef>
              <a:spcAft>
                <a:spcPts val="0"/>
              </a:spcAft>
              <a:buNone/>
            </a:pPr>
            <a:r>
              <a:rPr b="0" i="0" lang="en-US" sz="2000" u="none" cap="none" strike="noStrike">
                <a:latin typeface="Arial"/>
                <a:ea typeface="Arial"/>
                <a:cs typeface="Arial"/>
                <a:sym typeface="Arial"/>
              </a:rPr>
              <a:t>I can buy an iPhone!</a:t>
            </a:r>
            <a:endParaRPr b="0" i="0" sz="2000" u="none" cap="none" strike="noStrike">
              <a:latin typeface="Arial"/>
              <a:ea typeface="Arial"/>
              <a:cs typeface="Arial"/>
              <a:sym typeface="Arial"/>
            </a:endParaRPr>
          </a:p>
        </p:txBody>
      </p:sp>
      <p:sp>
        <p:nvSpPr>
          <p:cNvPr id="236" name="Google Shape;236;p35"/>
          <p:cNvSpPr/>
          <p:nvPr/>
        </p:nvSpPr>
        <p:spPr>
          <a:xfrm>
            <a:off x="504360" y="4320000"/>
            <a:ext cx="3383640" cy="1584000"/>
          </a:xfrm>
          <a:prstGeom prst="wedgeRoundRectCallout">
            <a:avLst>
              <a:gd fmla="val 37379" name="adj1"/>
              <a:gd fmla="val 71129" name="adj2"/>
              <a:gd fmla="val 16667" name="adj3"/>
            </a:avLst>
          </a:prstGeom>
          <a:solidFill>
            <a:srgbClr val="729FCF"/>
          </a:solidFill>
          <a:ln cap="flat" cmpd="sng" w="9525">
            <a:solidFill>
              <a:srgbClr val="3465A4"/>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i="0" lang="en-US" sz="2200" u="none" cap="none" strike="noStrike">
                <a:latin typeface="Arial"/>
                <a:ea typeface="Arial"/>
                <a:cs typeface="Arial"/>
                <a:sym typeface="Arial"/>
              </a:rPr>
              <a:t>Butters don't have money</a:t>
            </a:r>
            <a:endParaRPr b="0" i="0" sz="2200" u="none" cap="none" strike="noStrike">
              <a:latin typeface="Arial"/>
              <a:ea typeface="Arial"/>
              <a:cs typeface="Arial"/>
              <a:sym typeface="Arial"/>
            </a:endParaRPr>
          </a:p>
          <a:p>
            <a:pPr indent="0" lvl="0" marL="0" marR="0" rtl="0" algn="ctr">
              <a:spcBef>
                <a:spcPts val="0"/>
              </a:spcBef>
              <a:spcAft>
                <a:spcPts val="0"/>
              </a:spcAft>
              <a:buNone/>
            </a:pPr>
            <a:r>
              <a:rPr b="0" i="0" lang="en-US" sz="2200" u="none" cap="none" strike="noStrike">
                <a:latin typeface="Arial"/>
                <a:ea typeface="Arial"/>
                <a:cs typeface="Arial"/>
                <a:sym typeface="Arial"/>
              </a:rPr>
              <a:t> to buy an iPhone!</a:t>
            </a:r>
            <a:endParaRPr b="0" i="0" sz="2200" u="none" cap="none" strike="noStrike">
              <a:latin typeface="Arial"/>
              <a:ea typeface="Arial"/>
              <a:cs typeface="Arial"/>
              <a:sym typeface="Arial"/>
            </a:endParaRPr>
          </a:p>
          <a:p>
            <a:pPr indent="0" lvl="0" marL="0" marR="0" rtl="0" algn="ctr">
              <a:spcBef>
                <a:spcPts val="0"/>
              </a:spcBef>
              <a:spcAft>
                <a:spcPts val="0"/>
              </a:spcAft>
              <a:buNone/>
            </a:pPr>
            <a:r>
              <a:rPr b="0" i="0" lang="en-US" sz="2200" u="none" cap="none" strike="noStrike">
                <a:latin typeface="Arial"/>
                <a:ea typeface="Arial"/>
                <a:cs typeface="Arial"/>
                <a:sym typeface="Arial"/>
              </a:rPr>
              <a:t> That's the one I'll get it!</a:t>
            </a:r>
            <a:endParaRPr b="0" i="0" sz="2200" u="none" cap="none" strike="noStrike">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What is game theory?</a:t>
            </a:r>
            <a:endParaRPr b="0" i="0" sz="4400" u="none" cap="none" strike="noStrike">
              <a:latin typeface="Arial"/>
              <a:ea typeface="Arial"/>
              <a:cs typeface="Arial"/>
              <a:sym typeface="Arial"/>
            </a:endParaRPr>
          </a:p>
        </p:txBody>
      </p:sp>
      <p:sp>
        <p:nvSpPr>
          <p:cNvPr id="242" name="Google Shape;242;p36"/>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TCP Backoff game</a:t>
            </a:r>
            <a:endParaRPr b="0" i="0" sz="3200" u="none" cap="none" strike="noStrike">
              <a:latin typeface="Arial"/>
              <a:ea typeface="Arial"/>
              <a:cs typeface="Arial"/>
              <a:sym typeface="Arial"/>
            </a:endParaRPr>
          </a:p>
        </p:txBody>
      </p:sp>
      <p:pic>
        <p:nvPicPr>
          <p:cNvPr id="243" name="Google Shape;243;p36"/>
          <p:cNvPicPr preferRelativeResize="0"/>
          <p:nvPr/>
        </p:nvPicPr>
        <p:blipFill rotWithShape="1">
          <a:blip r:embed="rId3">
            <a:alphaModFix/>
          </a:blip>
          <a:srcRect b="0" l="0" r="0" t="0"/>
          <a:stretch/>
        </p:blipFill>
        <p:spPr>
          <a:xfrm>
            <a:off x="3546360" y="3030480"/>
            <a:ext cx="3161880" cy="159048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7"/>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What is game theory?</a:t>
            </a:r>
            <a:endParaRPr b="0" i="0" sz="4400" u="none" cap="none" strike="noStrike">
              <a:latin typeface="Arial"/>
              <a:ea typeface="Arial"/>
              <a:cs typeface="Arial"/>
              <a:sym typeface="Arial"/>
            </a:endParaRPr>
          </a:p>
        </p:txBody>
      </p:sp>
      <p:sp>
        <p:nvSpPr>
          <p:cNvPr id="249" name="Google Shape;249;p37"/>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TCP Backoff game</a:t>
            </a:r>
            <a:endParaRPr b="0" i="0" sz="3200" u="none" cap="none"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i="0" sz="3200" u="none" cap="none"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i="0" sz="3200" u="none" cap="none"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i="0" sz="3200" u="none" cap="none"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i="0" sz="32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i="0" lang="en-US" sz="3200" u="none" cap="none" strike="noStrike">
                <a:solidFill>
                  <a:srgbClr val="FF3333"/>
                </a:solidFill>
                <a:latin typeface="Arial"/>
                <a:ea typeface="Arial"/>
                <a:cs typeface="Arial"/>
                <a:sym typeface="Arial"/>
              </a:rPr>
              <a:t>Question:</a:t>
            </a:r>
            <a:r>
              <a:rPr b="0" i="0" lang="en-US" sz="3200" u="none" cap="none" strike="noStrike">
                <a:latin typeface="Arial"/>
                <a:ea typeface="Arial"/>
                <a:cs typeface="Arial"/>
                <a:sym typeface="Arial"/>
              </a:rPr>
              <a:t> Should you send your packets using correctly-implemented TCP (which has a “backoff” mechanism) or using a defective implementation (which doesn’t)?</a:t>
            </a:r>
            <a:endParaRPr b="0" i="0" sz="3200" u="none" cap="none" strike="noStrike">
              <a:latin typeface="Arial"/>
              <a:ea typeface="Arial"/>
              <a:cs typeface="Arial"/>
              <a:sym typeface="Arial"/>
            </a:endParaRPr>
          </a:p>
        </p:txBody>
      </p:sp>
      <p:pic>
        <p:nvPicPr>
          <p:cNvPr id="250" name="Google Shape;250;p37"/>
          <p:cNvPicPr preferRelativeResize="0"/>
          <p:nvPr/>
        </p:nvPicPr>
        <p:blipFill rotWithShape="1">
          <a:blip r:embed="rId3">
            <a:alphaModFix/>
          </a:blip>
          <a:srcRect b="0" l="0" r="0" t="0"/>
          <a:stretch/>
        </p:blipFill>
        <p:spPr>
          <a:xfrm>
            <a:off x="3546360" y="3030480"/>
            <a:ext cx="3161880" cy="159048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8"/>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What is game theory?</a:t>
            </a:r>
            <a:endParaRPr b="0" i="0" sz="4400" u="none" cap="none" strike="noStrike">
              <a:latin typeface="Arial"/>
              <a:ea typeface="Arial"/>
              <a:cs typeface="Arial"/>
              <a:sym typeface="Arial"/>
            </a:endParaRPr>
          </a:p>
        </p:txBody>
      </p:sp>
      <p:sp>
        <p:nvSpPr>
          <p:cNvPr id="256" name="Google Shape;256;p38"/>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TCP Backoff game</a:t>
            </a:r>
            <a:endParaRPr b="0" i="0" sz="3200" u="none" cap="none"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i="0" sz="3200" u="none" cap="none"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i="0" sz="3200" u="none" cap="none"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i="0" sz="32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This problem is an example of what we call a two-player game:</a:t>
            </a:r>
            <a:endParaRPr b="0" i="0" sz="2800" u="none" cap="none" strike="noStrike">
              <a:latin typeface="Arial"/>
              <a:ea typeface="Arial"/>
              <a:cs typeface="Arial"/>
              <a:sym typeface="Arial"/>
            </a:endParaRPr>
          </a:p>
          <a:p>
            <a:pPr indent="-343050" lvl="1" marL="864000" marR="0" rtl="0" algn="l">
              <a:spcBef>
                <a:spcPts val="1134"/>
              </a:spcBef>
              <a:spcAft>
                <a:spcPts val="0"/>
              </a:spcAft>
              <a:buClr>
                <a:srgbClr val="000000"/>
              </a:buClr>
              <a:buSzPts val="2400"/>
              <a:buFont typeface="Noto Sans Symbols"/>
              <a:buChar char="−"/>
            </a:pPr>
            <a:r>
              <a:rPr b="0" i="0" lang="en-US" sz="2400" u="none" cap="none" strike="noStrike">
                <a:latin typeface="Arial"/>
                <a:ea typeface="Arial"/>
                <a:cs typeface="Arial"/>
                <a:sym typeface="Arial"/>
              </a:rPr>
              <a:t>both use a correct implementation: both get 1 ms delay</a:t>
            </a:r>
            <a:endParaRPr b="0" i="0" sz="2400" u="none" cap="none" strike="noStrike">
              <a:latin typeface="Arial"/>
              <a:ea typeface="Arial"/>
              <a:cs typeface="Arial"/>
              <a:sym typeface="Arial"/>
            </a:endParaRPr>
          </a:p>
          <a:p>
            <a:pPr indent="-343050" lvl="1" marL="864000" marR="0" rtl="0" algn="l">
              <a:spcBef>
                <a:spcPts val="1134"/>
              </a:spcBef>
              <a:spcAft>
                <a:spcPts val="0"/>
              </a:spcAft>
              <a:buClr>
                <a:srgbClr val="000000"/>
              </a:buClr>
              <a:buSzPts val="2400"/>
              <a:buFont typeface="Noto Sans Symbols"/>
              <a:buChar char="−"/>
            </a:pPr>
            <a:r>
              <a:rPr b="0" i="0" lang="en-US" sz="2400" u="none" cap="none" strike="noStrike">
                <a:latin typeface="Arial"/>
                <a:ea typeface="Arial"/>
                <a:cs typeface="Arial"/>
                <a:sym typeface="Arial"/>
              </a:rPr>
              <a:t>one correct, one defective: 4 ms for correct, 0 ms for defective</a:t>
            </a:r>
            <a:endParaRPr b="0" i="0" sz="2400" u="none" cap="none" strike="noStrike">
              <a:latin typeface="Arial"/>
              <a:ea typeface="Arial"/>
              <a:cs typeface="Arial"/>
              <a:sym typeface="Arial"/>
            </a:endParaRPr>
          </a:p>
          <a:p>
            <a:pPr indent="-343050" lvl="1" marL="864000" marR="0" rtl="0" algn="l">
              <a:spcBef>
                <a:spcPts val="1134"/>
              </a:spcBef>
              <a:spcAft>
                <a:spcPts val="0"/>
              </a:spcAft>
              <a:buClr>
                <a:srgbClr val="000000"/>
              </a:buClr>
              <a:buSzPts val="2400"/>
              <a:buFont typeface="Noto Sans Symbols"/>
              <a:buChar char="−"/>
            </a:pPr>
            <a:r>
              <a:rPr b="0" i="0" lang="en-US" sz="2400" u="none" cap="none" strike="noStrike">
                <a:latin typeface="Arial"/>
                <a:ea typeface="Arial"/>
                <a:cs typeface="Arial"/>
                <a:sym typeface="Arial"/>
              </a:rPr>
              <a:t>both defective: both get a 3 ms delay.</a:t>
            </a:r>
            <a:endParaRPr b="0" i="0" sz="2400" u="none" cap="none" strike="noStrike">
              <a:latin typeface="Arial"/>
              <a:ea typeface="Arial"/>
              <a:cs typeface="Arial"/>
              <a:sym typeface="Arial"/>
            </a:endParaRPr>
          </a:p>
        </p:txBody>
      </p:sp>
      <p:pic>
        <p:nvPicPr>
          <p:cNvPr id="257" name="Google Shape;257;p38"/>
          <p:cNvPicPr preferRelativeResize="0"/>
          <p:nvPr/>
        </p:nvPicPr>
        <p:blipFill rotWithShape="1">
          <a:blip r:embed="rId3">
            <a:alphaModFix/>
          </a:blip>
          <a:srcRect b="0" l="0" r="0" t="0"/>
          <a:stretch/>
        </p:blipFill>
        <p:spPr>
          <a:xfrm>
            <a:off x="3528000" y="2441520"/>
            <a:ext cx="3161880" cy="159048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9"/>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What is game theory?</a:t>
            </a:r>
            <a:endParaRPr b="0" i="0" sz="4400" u="none" cap="none" strike="noStrike">
              <a:latin typeface="Arial"/>
              <a:ea typeface="Arial"/>
              <a:cs typeface="Arial"/>
              <a:sym typeface="Arial"/>
            </a:endParaRPr>
          </a:p>
        </p:txBody>
      </p:sp>
      <p:sp>
        <p:nvSpPr>
          <p:cNvPr id="263" name="Google Shape;263;p39"/>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TCP Backoff game</a:t>
            </a:r>
            <a:endParaRPr b="0" i="0" sz="32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What action should a player of the game take?</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Would all users behave the same in this scenario?</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What global behavior patterns should a system designer expect?</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For what changes to the numbers would behavior be the same?</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What effect would communication have?</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Repetitions? (finite? infinite?)</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Does it matter if I believe that my opponent is rational?</a:t>
            </a:r>
            <a:endParaRPr b="0" i="0" sz="2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0"/>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On the media</a:t>
            </a:r>
            <a:endParaRPr b="0" i="0" sz="4400" u="none" cap="none" strike="noStrike">
              <a:latin typeface="Arial"/>
              <a:ea typeface="Arial"/>
              <a:cs typeface="Arial"/>
              <a:sym typeface="Arial"/>
            </a:endParaRPr>
          </a:p>
        </p:txBody>
      </p:sp>
      <p:pic>
        <p:nvPicPr>
          <p:cNvPr id="269" name="Google Shape;269;p40"/>
          <p:cNvPicPr preferRelativeResize="0"/>
          <p:nvPr/>
        </p:nvPicPr>
        <p:blipFill rotWithShape="1">
          <a:blip r:embed="rId3">
            <a:alphaModFix/>
          </a:blip>
          <a:srcRect b="0" l="0" r="0" t="0"/>
          <a:stretch/>
        </p:blipFill>
        <p:spPr>
          <a:xfrm>
            <a:off x="2492640" y="1528200"/>
            <a:ext cx="5067360" cy="6067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1"/>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On the media</a:t>
            </a:r>
            <a:endParaRPr b="0" i="0" sz="4400" u="none" cap="none" strike="noStrike">
              <a:latin typeface="Arial"/>
              <a:ea typeface="Arial"/>
              <a:cs typeface="Arial"/>
              <a:sym typeface="Arial"/>
            </a:endParaRPr>
          </a:p>
        </p:txBody>
      </p:sp>
      <p:pic>
        <p:nvPicPr>
          <p:cNvPr id="275" name="Google Shape;275;p41"/>
          <p:cNvPicPr preferRelativeResize="0"/>
          <p:nvPr/>
        </p:nvPicPr>
        <p:blipFill rotWithShape="1">
          <a:blip r:embed="rId3">
            <a:alphaModFix/>
          </a:blip>
          <a:srcRect b="0" l="0" r="0" t="0"/>
          <a:stretch/>
        </p:blipFill>
        <p:spPr>
          <a:xfrm>
            <a:off x="2366640" y="1626480"/>
            <a:ext cx="5506920" cy="571752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2"/>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On the media</a:t>
            </a:r>
            <a:endParaRPr b="0" i="0" sz="4400" u="none" cap="none" strike="noStrike">
              <a:latin typeface="Arial"/>
              <a:ea typeface="Arial"/>
              <a:cs typeface="Arial"/>
              <a:sym typeface="Arial"/>
            </a:endParaRPr>
          </a:p>
        </p:txBody>
      </p:sp>
      <p:pic>
        <p:nvPicPr>
          <p:cNvPr id="281" name="Google Shape;281;p42"/>
          <p:cNvPicPr preferRelativeResize="0"/>
          <p:nvPr/>
        </p:nvPicPr>
        <p:blipFill rotWithShape="1">
          <a:blip r:embed="rId3">
            <a:alphaModFix/>
          </a:blip>
          <a:srcRect b="0" l="0" r="0" t="0"/>
          <a:stretch/>
        </p:blipFill>
        <p:spPr>
          <a:xfrm>
            <a:off x="1072800" y="1890000"/>
            <a:ext cx="7601400" cy="50961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nvSpPr>
        <p:spPr>
          <a:xfrm>
            <a:off x="551520" y="11088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Agenda</a:t>
            </a:r>
            <a:endParaRPr b="0" i="0" sz="4400" u="none" cap="none" strike="noStrike">
              <a:latin typeface="Arial"/>
              <a:ea typeface="Arial"/>
              <a:cs typeface="Arial"/>
              <a:sym typeface="Arial"/>
            </a:endParaRPr>
          </a:p>
        </p:txBody>
      </p:sp>
      <p:sp>
        <p:nvSpPr>
          <p:cNvPr id="75" name="Google Shape;75;p16"/>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1" i="1" lang="en-US" sz="3200" u="sng" cap="none" strike="noStrike">
                <a:latin typeface="Arial"/>
                <a:ea typeface="Arial"/>
                <a:cs typeface="Arial"/>
                <a:sym typeface="Arial"/>
              </a:rPr>
              <a:t>What is game theory?</a:t>
            </a:r>
            <a:endParaRPr b="0" i="0" sz="32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Computer Science applications</a:t>
            </a:r>
            <a:endParaRPr b="0" i="0" sz="32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Course program</a:t>
            </a:r>
            <a:endParaRPr b="0" i="0" sz="32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Grading</a:t>
            </a:r>
            <a:endParaRPr b="0" i="0" sz="32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References</a:t>
            </a:r>
            <a:endParaRPr b="0" i="0" sz="32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Goals</a:t>
            </a:r>
            <a:endParaRPr b="0" i="0" sz="3200" u="none" cap="none" strike="noStrike">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3"/>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On the media</a:t>
            </a:r>
            <a:endParaRPr b="0" i="0" sz="4400" u="none" cap="none" strike="noStrike">
              <a:latin typeface="Arial"/>
              <a:ea typeface="Arial"/>
              <a:cs typeface="Arial"/>
              <a:sym typeface="Arial"/>
            </a:endParaRPr>
          </a:p>
        </p:txBody>
      </p:sp>
      <p:sp>
        <p:nvSpPr>
          <p:cNvPr id="287" name="Google Shape;287;p43"/>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The evolution of trust</a:t>
            </a:r>
            <a:endParaRPr b="0" i="0" sz="32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http://ncase.me/trust/</a:t>
            </a:r>
            <a:endParaRPr b="0" i="0" sz="2800" u="none" cap="none" strike="noStrike">
              <a:latin typeface="Arial"/>
              <a:ea typeface="Arial"/>
              <a:cs typeface="Arial"/>
              <a:sym typeface="Arial"/>
            </a:endParaRPr>
          </a:p>
        </p:txBody>
      </p:sp>
      <p:pic>
        <p:nvPicPr>
          <p:cNvPr id="288" name="Google Shape;288;p43"/>
          <p:cNvPicPr preferRelativeResize="0"/>
          <p:nvPr/>
        </p:nvPicPr>
        <p:blipFill rotWithShape="1">
          <a:blip r:embed="rId3">
            <a:alphaModFix/>
          </a:blip>
          <a:srcRect b="0" l="0" r="0" t="0"/>
          <a:stretch/>
        </p:blipFill>
        <p:spPr>
          <a:xfrm>
            <a:off x="1656000" y="2952000"/>
            <a:ext cx="6857640" cy="437148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4"/>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On the media</a:t>
            </a:r>
            <a:endParaRPr b="0" i="0" sz="4400" u="none" cap="none" strike="noStrike">
              <a:latin typeface="Arial"/>
              <a:ea typeface="Arial"/>
              <a:cs typeface="Arial"/>
              <a:sym typeface="Arial"/>
            </a:endParaRPr>
          </a:p>
        </p:txBody>
      </p:sp>
      <p:pic>
        <p:nvPicPr>
          <p:cNvPr id="294" name="Google Shape;294;p44"/>
          <p:cNvPicPr preferRelativeResize="0"/>
          <p:nvPr/>
        </p:nvPicPr>
        <p:blipFill rotWithShape="1">
          <a:blip r:embed="rId3">
            <a:alphaModFix/>
          </a:blip>
          <a:srcRect b="0" l="0" r="0" t="0"/>
          <a:stretch/>
        </p:blipFill>
        <p:spPr>
          <a:xfrm>
            <a:off x="252000" y="1601280"/>
            <a:ext cx="9525960" cy="556272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5"/>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On the media</a:t>
            </a:r>
            <a:endParaRPr b="0" i="0" sz="4400" u="none" cap="none" strike="noStrike">
              <a:latin typeface="Arial"/>
              <a:ea typeface="Arial"/>
              <a:cs typeface="Arial"/>
              <a:sym typeface="Arial"/>
            </a:endParaRPr>
          </a:p>
        </p:txBody>
      </p:sp>
      <p:pic>
        <p:nvPicPr>
          <p:cNvPr id="300" name="Google Shape;300;p45"/>
          <p:cNvPicPr preferRelativeResize="0"/>
          <p:nvPr/>
        </p:nvPicPr>
        <p:blipFill rotWithShape="1">
          <a:blip r:embed="rId3">
            <a:alphaModFix/>
          </a:blip>
          <a:srcRect b="0" l="0" r="0" t="0"/>
          <a:stretch/>
        </p:blipFill>
        <p:spPr>
          <a:xfrm>
            <a:off x="1080000" y="2052000"/>
            <a:ext cx="7963560" cy="392436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6"/>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On the media</a:t>
            </a:r>
            <a:endParaRPr b="0" i="0" sz="4400" u="none" cap="none" strike="noStrike">
              <a:latin typeface="Arial"/>
              <a:ea typeface="Arial"/>
              <a:cs typeface="Arial"/>
              <a:sym typeface="Arial"/>
            </a:endParaRPr>
          </a:p>
        </p:txBody>
      </p:sp>
      <p:sp>
        <p:nvSpPr>
          <p:cNvPr id="306" name="Google Shape;306;p46"/>
          <p:cNvSpPr txBox="1"/>
          <p:nvPr/>
        </p:nvSpPr>
        <p:spPr>
          <a:xfrm>
            <a:off x="243625" y="6827675"/>
            <a:ext cx="8313300" cy="3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https://www.technologyreview.com/lists/innovators-under-35/2017/inventor/ian-goodfellow/</a:t>
            </a:r>
            <a:endParaRPr/>
          </a:p>
          <a:p>
            <a:pPr indent="0" lvl="0" marL="0" rtl="0" algn="l">
              <a:spcBef>
                <a:spcPts val="0"/>
              </a:spcBef>
              <a:spcAft>
                <a:spcPts val="0"/>
              </a:spcAft>
              <a:buNone/>
            </a:pPr>
            <a:r>
              <a:t/>
            </a:r>
            <a:endParaRPr/>
          </a:p>
        </p:txBody>
      </p:sp>
      <p:pic>
        <p:nvPicPr>
          <p:cNvPr id="307" name="Google Shape;307;p46"/>
          <p:cNvPicPr preferRelativeResize="0"/>
          <p:nvPr/>
        </p:nvPicPr>
        <p:blipFill>
          <a:blip r:embed="rId3">
            <a:alphaModFix/>
          </a:blip>
          <a:stretch>
            <a:fillRect/>
          </a:stretch>
        </p:blipFill>
        <p:spPr>
          <a:xfrm>
            <a:off x="152400" y="1715820"/>
            <a:ext cx="9775824" cy="44786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7"/>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On the media</a:t>
            </a:r>
            <a:endParaRPr b="0" i="0" sz="4400" u="none" cap="none" strike="noStrike">
              <a:latin typeface="Arial"/>
              <a:ea typeface="Arial"/>
              <a:cs typeface="Arial"/>
              <a:sym typeface="Arial"/>
            </a:endParaRPr>
          </a:p>
        </p:txBody>
      </p:sp>
      <p:sp>
        <p:nvSpPr>
          <p:cNvPr id="313" name="Google Shape;313;p47"/>
          <p:cNvSpPr txBox="1"/>
          <p:nvPr/>
        </p:nvSpPr>
        <p:spPr>
          <a:xfrm>
            <a:off x="243625" y="6827675"/>
            <a:ext cx="8313300" cy="3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3"/>
              </a:rPr>
              <a:t>https://ai.facebook.com/blog/pluribus-first-ai-to-beat-pros-in-6-player-poker/?refid=52&amp;__tn__=HH-R</a:t>
            </a:r>
            <a:endParaRPr/>
          </a:p>
          <a:p>
            <a:pPr indent="0" lvl="0" marL="0" rtl="0" algn="l">
              <a:spcBef>
                <a:spcPts val="0"/>
              </a:spcBef>
              <a:spcAft>
                <a:spcPts val="0"/>
              </a:spcAft>
              <a:buNone/>
            </a:pPr>
            <a:r>
              <a:t/>
            </a:r>
            <a:endParaRPr/>
          </a:p>
        </p:txBody>
      </p:sp>
      <p:pic>
        <p:nvPicPr>
          <p:cNvPr id="314" name="Google Shape;314;p47"/>
          <p:cNvPicPr preferRelativeResize="0"/>
          <p:nvPr/>
        </p:nvPicPr>
        <p:blipFill>
          <a:blip r:embed="rId4">
            <a:alphaModFix/>
          </a:blip>
          <a:stretch>
            <a:fillRect/>
          </a:stretch>
        </p:blipFill>
        <p:spPr>
          <a:xfrm>
            <a:off x="1129838" y="1681045"/>
            <a:ext cx="7820025" cy="4514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8"/>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On the media</a:t>
            </a:r>
            <a:endParaRPr b="0" i="0" sz="4400" u="none" cap="none" strike="noStrike">
              <a:latin typeface="Arial"/>
              <a:ea typeface="Arial"/>
              <a:cs typeface="Arial"/>
              <a:sym typeface="Arial"/>
            </a:endParaRPr>
          </a:p>
        </p:txBody>
      </p:sp>
      <p:sp>
        <p:nvSpPr>
          <p:cNvPr id="320" name="Google Shape;320;p48"/>
          <p:cNvSpPr txBox="1"/>
          <p:nvPr/>
        </p:nvSpPr>
        <p:spPr>
          <a:xfrm>
            <a:off x="243625" y="6827675"/>
            <a:ext cx="9623400" cy="3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3"/>
              </a:rPr>
              <a:t>https://www.technologyreview.com/s/613585/prisoners-dilemma-shows-how-exploitation-is-a-basic-property-of-human-society/amp/?__twitter_impression=true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21" name="Google Shape;321;p48"/>
          <p:cNvPicPr preferRelativeResize="0"/>
          <p:nvPr/>
        </p:nvPicPr>
        <p:blipFill>
          <a:blip r:embed="rId4">
            <a:alphaModFix/>
          </a:blip>
          <a:stretch>
            <a:fillRect/>
          </a:stretch>
        </p:blipFill>
        <p:spPr>
          <a:xfrm>
            <a:off x="2841388" y="1563420"/>
            <a:ext cx="4396924" cy="495945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9"/>
          <p:cNvSpPr txBox="1"/>
          <p:nvPr/>
        </p:nvSpPr>
        <p:spPr>
          <a:xfrm>
            <a:off x="551520" y="11088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Agenda</a:t>
            </a:r>
            <a:endParaRPr b="0" i="0" sz="4400" u="none" cap="none" strike="noStrike">
              <a:latin typeface="Arial"/>
              <a:ea typeface="Arial"/>
              <a:cs typeface="Arial"/>
              <a:sym typeface="Arial"/>
            </a:endParaRPr>
          </a:p>
        </p:txBody>
      </p:sp>
      <p:sp>
        <p:nvSpPr>
          <p:cNvPr id="327" name="Google Shape;327;p49"/>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What is game theory?</a:t>
            </a:r>
            <a:endParaRPr b="0" i="0" sz="32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1" i="1" lang="en-US" sz="3200" u="sng" cap="none" strike="noStrike">
                <a:latin typeface="Arial"/>
                <a:ea typeface="Arial"/>
                <a:cs typeface="Arial"/>
                <a:sym typeface="Arial"/>
              </a:rPr>
              <a:t>Computer Science applications</a:t>
            </a:r>
            <a:endParaRPr b="0" i="0" sz="32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Course program</a:t>
            </a:r>
            <a:endParaRPr b="0" i="0" sz="32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Grading</a:t>
            </a:r>
            <a:endParaRPr b="0" i="0" sz="32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References</a:t>
            </a:r>
            <a:endParaRPr b="0" i="0" sz="32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Goals</a:t>
            </a:r>
            <a:endParaRPr b="0" i="0" sz="3200" u="none" cap="none" strike="noStrike">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0"/>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Where is game theory used? </a:t>
            </a:r>
            <a:endParaRPr b="0" i="0" sz="4400" u="none" cap="none" strike="noStrike">
              <a:latin typeface="Arial"/>
              <a:ea typeface="Arial"/>
              <a:cs typeface="Arial"/>
              <a:sym typeface="Arial"/>
            </a:endParaRPr>
          </a:p>
        </p:txBody>
      </p:sp>
      <p:sp>
        <p:nvSpPr>
          <p:cNvPr id="333" name="Google Shape;333;p50"/>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Economics (&amp; business)</a:t>
            </a:r>
            <a:endParaRPr b="0" i="0" sz="32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Auctions, exchanges, price/quantity setting by firms, bargaining, funding public goods, …</a:t>
            </a:r>
            <a:endParaRPr b="0" i="0" sz="28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Political science</a:t>
            </a:r>
            <a:endParaRPr b="0" i="0" sz="32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Voting, candidate positioning, …</a:t>
            </a:r>
            <a:endParaRPr b="0" i="0" sz="28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Biology</a:t>
            </a:r>
            <a:endParaRPr b="0" i="0" sz="32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Stable proportions of species, sexes, behaviors, …</a:t>
            </a:r>
            <a:endParaRPr b="0" i="0" sz="28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Philosophy</a:t>
            </a:r>
            <a:endParaRPr b="0" i="0" sz="32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Conventions, ethics, …</a:t>
            </a:r>
            <a:endParaRPr b="0" i="0" sz="2800" u="none" cap="none" strike="noStrike">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1"/>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And in Computer Science?</a:t>
            </a:r>
            <a:endParaRPr b="0" i="0" sz="4400" u="none" cap="none" strike="noStrike">
              <a:latin typeface="Arial"/>
              <a:ea typeface="Arial"/>
              <a:cs typeface="Arial"/>
              <a:sym typeface="Arial"/>
            </a:endParaRPr>
          </a:p>
        </p:txBody>
      </p:sp>
      <p:sp>
        <p:nvSpPr>
          <p:cNvPr id="339" name="Google Shape;339;p51"/>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Artificial Intelligence</a:t>
            </a:r>
            <a:endParaRPr b="0" i="0" sz="32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Beat the Cheater: Computing Game-Theoretic Strategies for When to Kick a Gambler out of a Casino, AAAI'14</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Towards a game theoretic approach for defending against crime diffusion, AAMAS'14</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On influence, stable behavior, and the most influential individuals in networks: A game-theoretic approach, Elsevier Artificial Intelligence, 2014</a:t>
            </a:r>
            <a:endParaRPr b="0" i="0" sz="2800" u="none" cap="none" strike="noStrike">
              <a:latin typeface="Arial"/>
              <a:ea typeface="Arial"/>
              <a:cs typeface="Arial"/>
              <a:sym typeface="Arial"/>
            </a:endParaRPr>
          </a:p>
          <a:p>
            <a:pPr indent="-190649" lvl="1" marL="864000" marR="0" rtl="0" algn="l">
              <a:spcBef>
                <a:spcPts val="1134"/>
              </a:spcBef>
              <a:spcAft>
                <a:spcPts val="0"/>
              </a:spcAft>
              <a:buClr>
                <a:srgbClr val="000000"/>
              </a:buClr>
              <a:buSzPts val="2100"/>
              <a:buFont typeface="Noto Sans Symbols"/>
              <a:buNone/>
            </a:pPr>
            <a:r>
              <a:t/>
            </a:r>
            <a:endParaRPr b="0" i="0" sz="2800" u="none" cap="none" strike="noStrike">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2"/>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And in Computer Science?</a:t>
            </a:r>
            <a:endParaRPr b="0" i="0" sz="4400" u="none" cap="none" strike="noStrike">
              <a:latin typeface="Arial"/>
              <a:ea typeface="Arial"/>
              <a:cs typeface="Arial"/>
              <a:sym typeface="Arial"/>
            </a:endParaRPr>
          </a:p>
        </p:txBody>
      </p:sp>
      <p:sp>
        <p:nvSpPr>
          <p:cNvPr id="345" name="Google Shape;345;p52"/>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Computer Networks</a:t>
            </a:r>
            <a:endParaRPr b="0" i="0" sz="32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Game-Theoretic Topology Control for Opportunistic Localization in Sparse Underwater Sensor Networks, IEEE Trans. On Mobile Comp., 2014</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Selfish behavior and stability of the internet:: a game-theoretic analysis of TCP, Sigcomm'02</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Topology Design of Communication Networks: A Game-Theoretic Perspective, IEEE/ACM Trans. On Networking</a:t>
            </a:r>
            <a:endParaRPr b="0" i="0" sz="2800" u="none" cap="none" strike="noStrike">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Before we start...</a:t>
            </a:r>
            <a:endParaRPr b="0" i="0" sz="4400" u="none" cap="none" strike="noStrike">
              <a:latin typeface="Arial"/>
              <a:ea typeface="Arial"/>
              <a:cs typeface="Arial"/>
              <a:sym typeface="Arial"/>
            </a:endParaRPr>
          </a:p>
        </p:txBody>
      </p:sp>
      <p:sp>
        <p:nvSpPr>
          <p:cNvPr id="81" name="Google Shape;81;p17"/>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This course is not about...</a:t>
            </a:r>
            <a:endParaRPr b="0" i="0" sz="3200" u="none" cap="none" strike="noStrike">
              <a:latin typeface="Arial"/>
              <a:ea typeface="Arial"/>
              <a:cs typeface="Arial"/>
              <a:sym typeface="Arial"/>
            </a:endParaRPr>
          </a:p>
        </p:txBody>
      </p:sp>
      <p:pic>
        <p:nvPicPr>
          <p:cNvPr id="82" name="Google Shape;82;p17"/>
          <p:cNvPicPr preferRelativeResize="0"/>
          <p:nvPr/>
        </p:nvPicPr>
        <p:blipFill rotWithShape="1">
          <a:blip r:embed="rId3">
            <a:alphaModFix/>
          </a:blip>
          <a:srcRect b="0" l="0" r="0" t="0"/>
          <a:stretch/>
        </p:blipFill>
        <p:spPr>
          <a:xfrm>
            <a:off x="1224000" y="2592000"/>
            <a:ext cx="7632000" cy="42926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3"/>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And in Computer Science?</a:t>
            </a:r>
            <a:endParaRPr b="0" i="0" sz="4400" u="none" cap="none" strike="noStrike">
              <a:latin typeface="Arial"/>
              <a:ea typeface="Arial"/>
              <a:cs typeface="Arial"/>
              <a:sym typeface="Arial"/>
            </a:endParaRPr>
          </a:p>
        </p:txBody>
      </p:sp>
      <p:sp>
        <p:nvSpPr>
          <p:cNvPr id="351" name="Google Shape;351;p53"/>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Security</a:t>
            </a:r>
            <a:endParaRPr b="0" i="0" sz="32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Game-Theoretic Analysis of DDoS Attacks Against Bitcoin Mining Pools, Financial Cryptography and Data Security, 2014</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A Cryptographic Solution to a Game Theoretic Problem, Advances in Cryptology, 2014</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RRE: A Game-Theoretic Intrusion Response and Recovery Engine, IEEE Transactions on Parallel and Distributed Systems, 2013</a:t>
            </a:r>
            <a:endParaRPr b="0" i="0" sz="2800" u="none" cap="none" strike="noStrike">
              <a:latin typeface="Arial"/>
              <a:ea typeface="Arial"/>
              <a:cs typeface="Arial"/>
              <a:sym typeface="Arial"/>
            </a:endParaRPr>
          </a:p>
          <a:p>
            <a:pPr indent="-190649" lvl="1" marL="864000" marR="0" rtl="0" algn="l">
              <a:spcBef>
                <a:spcPts val="1134"/>
              </a:spcBef>
              <a:spcAft>
                <a:spcPts val="0"/>
              </a:spcAft>
              <a:buClr>
                <a:srgbClr val="000000"/>
              </a:buClr>
              <a:buSzPts val="2100"/>
              <a:buFont typeface="Noto Sans Symbols"/>
              <a:buNone/>
            </a:pPr>
            <a:r>
              <a:t/>
            </a:r>
            <a:endParaRPr b="0" i="0" sz="2800" u="none" cap="none" strike="noStrike">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4"/>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And in Computer Science?</a:t>
            </a:r>
            <a:endParaRPr b="0" i="0" sz="4400" u="none" cap="none" strike="noStrike">
              <a:latin typeface="Arial"/>
              <a:ea typeface="Arial"/>
              <a:cs typeface="Arial"/>
              <a:sym typeface="Arial"/>
            </a:endParaRPr>
          </a:p>
        </p:txBody>
      </p:sp>
      <p:sp>
        <p:nvSpPr>
          <p:cNvPr id="357" name="Google Shape;357;p54"/>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Complex networks and Web</a:t>
            </a:r>
            <a:endParaRPr b="0" i="0" sz="32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Centrality and power in social networks: a game theoretic approach, Mathematical Social Sciences, 2003</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Price Competition in Online Combinatorial Markets, WWW'14</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Modeling collaboration in academia: a game theoretic approach, WWW'14 Companion</a:t>
            </a:r>
            <a:endParaRPr b="0" i="0" sz="2800" u="none" cap="none" strike="noStrike">
              <a:latin typeface="Arial"/>
              <a:ea typeface="Arial"/>
              <a:cs typeface="Arial"/>
              <a:sym typeface="Arial"/>
            </a:endParaRPr>
          </a:p>
          <a:p>
            <a:pPr indent="-190649" lvl="1" marL="864000" marR="0" rtl="0" algn="l">
              <a:spcBef>
                <a:spcPts val="1134"/>
              </a:spcBef>
              <a:spcAft>
                <a:spcPts val="0"/>
              </a:spcAft>
              <a:buClr>
                <a:srgbClr val="000000"/>
              </a:buClr>
              <a:buSzPts val="2100"/>
              <a:buFont typeface="Noto Sans Symbols"/>
              <a:buNone/>
            </a:pPr>
            <a:r>
              <a:t/>
            </a:r>
            <a:endParaRPr b="0" i="0" sz="2800" u="none" cap="none" strike="noStrike">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5"/>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And in Computer Science?</a:t>
            </a:r>
            <a:endParaRPr b="0" i="0" sz="4400" u="none" cap="none" strike="noStrike">
              <a:latin typeface="Arial"/>
              <a:ea typeface="Arial"/>
              <a:cs typeface="Arial"/>
              <a:sym typeface="Arial"/>
            </a:endParaRPr>
          </a:p>
        </p:txBody>
      </p:sp>
      <p:sp>
        <p:nvSpPr>
          <p:cNvPr id="363" name="Google Shape;363;p55"/>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Data Mining and Big Data</a:t>
            </a:r>
            <a:endParaRPr b="0" i="0" sz="32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Large human communication networks: patterns and a utility-driven generator, KDD'09</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A Game Theoretic Framework for Analyzing Re-Identification Risk, Plos One, 2015</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Game-Theoretic Strategy Analysis for Data Reliability Management in Cloud Storage Systems, Software Security and Reliability (SEME'14) </a:t>
            </a:r>
            <a:endParaRPr b="0" i="0" sz="2800" u="none" cap="none" strike="noStrike">
              <a:latin typeface="Arial"/>
              <a:ea typeface="Arial"/>
              <a:cs typeface="Arial"/>
              <a:sym typeface="Arial"/>
            </a:endParaRPr>
          </a:p>
          <a:p>
            <a:pPr indent="-190649" lvl="1" marL="864000" marR="0" rtl="0" algn="l">
              <a:spcBef>
                <a:spcPts val="1134"/>
              </a:spcBef>
              <a:spcAft>
                <a:spcPts val="0"/>
              </a:spcAft>
              <a:buClr>
                <a:srgbClr val="000000"/>
              </a:buClr>
              <a:buSzPts val="2100"/>
              <a:buFont typeface="Noto Sans Symbols"/>
              <a:buNone/>
            </a:pPr>
            <a:r>
              <a:t/>
            </a:r>
            <a:endParaRPr b="0" i="0" sz="2800" u="none" cap="none" strike="noStrike">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6"/>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And in Computer Science?</a:t>
            </a:r>
            <a:endParaRPr b="0" i="0" sz="4400" u="none" cap="none" strike="noStrike">
              <a:latin typeface="Arial"/>
              <a:ea typeface="Arial"/>
              <a:cs typeface="Arial"/>
              <a:sym typeface="Arial"/>
            </a:endParaRPr>
          </a:p>
        </p:txBody>
      </p:sp>
      <p:sp>
        <p:nvSpPr>
          <p:cNvPr id="369" name="Google Shape;369;p56"/>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Robotics</a:t>
            </a:r>
            <a:endParaRPr b="0" i="0" sz="32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Game theoretic controller synthesis for multi-robot motion planning Part I: Trajectory based algorithms, IEEE International Conference on Robotics and Automation (ICRA'14)</a:t>
            </a:r>
            <a:endParaRPr b="0" i="0" sz="28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Computer Vision</a:t>
            </a:r>
            <a:endParaRPr b="0" i="0" sz="32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A Game-Theoretic Probabilistic Approach for Detecting Conversational Groups, ACCV'14</a:t>
            </a:r>
            <a:endParaRPr b="0" i="0" sz="2800" u="none" cap="none" strike="noStrike">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7"/>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And in Computer Science?</a:t>
            </a:r>
            <a:endParaRPr b="0" i="0" sz="4400" u="none" cap="none" strike="noStrike">
              <a:latin typeface="Arial"/>
              <a:ea typeface="Arial"/>
              <a:cs typeface="Arial"/>
              <a:sym typeface="Arial"/>
            </a:endParaRPr>
          </a:p>
        </p:txBody>
      </p:sp>
      <p:sp>
        <p:nvSpPr>
          <p:cNvPr id="375" name="Google Shape;375;p57"/>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Information Retrieval</a:t>
            </a:r>
            <a:endParaRPr b="0" i="0" sz="32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Towards a Game-Theoretic Framework for Information Retrieval, SIGIR'15</a:t>
            </a:r>
            <a:endParaRPr b="0" i="0" sz="28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Distributed Computing</a:t>
            </a:r>
            <a:endParaRPr b="0" i="0" sz="3200" u="none" cap="none" strike="noStrike">
              <a:latin typeface="Arial"/>
              <a:ea typeface="Arial"/>
              <a:cs typeface="Arial"/>
              <a:sym typeface="Arial"/>
            </a:endParaRPr>
          </a:p>
          <a:p>
            <a:pPr indent="-323999"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Distributed computing meets game theory: robust mechanisms for rational secret sharing and multiparty computation, PODC '06 </a:t>
            </a:r>
            <a:endParaRPr sz="2800">
              <a:solidFill>
                <a:schemeClr val="dk1"/>
              </a:solidFill>
            </a:endParaRPr>
          </a:p>
          <a:p>
            <a:pPr indent="-320040" lvl="0" marL="457200" rtl="0" algn="l">
              <a:spcBef>
                <a:spcPts val="1417"/>
              </a:spcBef>
              <a:spcAft>
                <a:spcPts val="0"/>
              </a:spcAft>
              <a:buClr>
                <a:schemeClr val="dk1"/>
              </a:buClr>
              <a:buSzPts val="1440"/>
              <a:buFont typeface="Noto Sans Symbols"/>
              <a:buChar char="●"/>
            </a:pPr>
            <a:r>
              <a:rPr lang="en-US" sz="3200">
                <a:solidFill>
                  <a:schemeClr val="dk1"/>
                </a:solidFill>
              </a:rPr>
              <a:t>Machine Learning</a:t>
            </a:r>
            <a:endParaRPr sz="3200">
              <a:solidFill>
                <a:schemeClr val="dk1"/>
              </a:solidFill>
            </a:endParaRPr>
          </a:p>
          <a:p>
            <a:pPr indent="-361950" lvl="1" marL="914400" rtl="0" algn="l">
              <a:spcBef>
                <a:spcPts val="1134"/>
              </a:spcBef>
              <a:spcAft>
                <a:spcPts val="0"/>
              </a:spcAft>
              <a:buClr>
                <a:schemeClr val="dk1"/>
              </a:buClr>
              <a:buSzPts val="2100"/>
              <a:buFont typeface="Noto Sans Symbols"/>
              <a:buChar char="−"/>
            </a:pPr>
            <a:r>
              <a:rPr lang="en-US" sz="2800">
                <a:solidFill>
                  <a:schemeClr val="dk1"/>
                </a:solidFill>
              </a:rPr>
              <a:t>Goodfellow, Ian, et al. "Generative adversarial nets." Advances in neural information processing systems. 2014.</a:t>
            </a:r>
            <a:endParaRPr sz="2800">
              <a:solidFill>
                <a:schemeClr val="dk1"/>
              </a:solidFill>
            </a:endParaRPr>
          </a:p>
          <a:p>
            <a:pPr indent="0" lvl="0" marL="457200" marR="0" rtl="0" algn="l">
              <a:spcBef>
                <a:spcPts val="1134"/>
              </a:spcBef>
              <a:spcAft>
                <a:spcPts val="0"/>
              </a:spcAft>
              <a:buNone/>
            </a:pPr>
            <a:r>
              <a:t/>
            </a:r>
            <a:endParaRPr sz="28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8"/>
          <p:cNvSpPr txBox="1"/>
          <p:nvPr/>
        </p:nvSpPr>
        <p:spPr>
          <a:xfrm>
            <a:off x="551520" y="11088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Agenda</a:t>
            </a:r>
            <a:endParaRPr b="0" i="0" sz="4400" u="none" cap="none" strike="noStrike">
              <a:latin typeface="Arial"/>
              <a:ea typeface="Arial"/>
              <a:cs typeface="Arial"/>
              <a:sym typeface="Arial"/>
            </a:endParaRPr>
          </a:p>
        </p:txBody>
      </p:sp>
      <p:sp>
        <p:nvSpPr>
          <p:cNvPr id="381" name="Google Shape;381;p58"/>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What is game theory?</a:t>
            </a:r>
            <a:endParaRPr b="0" i="0" sz="32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Computer Science applications</a:t>
            </a:r>
            <a:endParaRPr b="0" i="0" sz="32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1" i="1" lang="en-US" sz="3200" u="sng" cap="none" strike="noStrike">
                <a:latin typeface="Arial"/>
                <a:ea typeface="Arial"/>
                <a:cs typeface="Arial"/>
                <a:sym typeface="Arial"/>
              </a:rPr>
              <a:t>Course program</a:t>
            </a:r>
            <a:endParaRPr b="0" i="0" sz="32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Grading</a:t>
            </a:r>
            <a:endParaRPr b="0" i="0" sz="32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References</a:t>
            </a:r>
            <a:endParaRPr b="0" i="0" sz="32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Goals</a:t>
            </a:r>
            <a:endParaRPr b="0" i="0" sz="3200" u="none" cap="none" strike="noStrike">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9"/>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Rationality</a:t>
            </a:r>
            <a:endParaRPr b="0" i="0" sz="4400" u="none" cap="none" strike="noStrike">
              <a:latin typeface="Arial"/>
              <a:ea typeface="Arial"/>
              <a:cs typeface="Arial"/>
              <a:sym typeface="Arial"/>
            </a:endParaRPr>
          </a:p>
        </p:txBody>
      </p:sp>
      <p:pic>
        <p:nvPicPr>
          <p:cNvPr id="387" name="Google Shape;387;p59"/>
          <p:cNvPicPr preferRelativeResize="0"/>
          <p:nvPr/>
        </p:nvPicPr>
        <p:blipFill rotWithShape="1">
          <a:blip r:embed="rId3">
            <a:alphaModFix/>
          </a:blip>
          <a:srcRect b="0" l="0" r="0" t="0"/>
          <a:stretch/>
        </p:blipFill>
        <p:spPr>
          <a:xfrm>
            <a:off x="1117800" y="2172240"/>
            <a:ext cx="3585960" cy="4782600"/>
          </a:xfrm>
          <a:prstGeom prst="rect">
            <a:avLst/>
          </a:prstGeom>
          <a:noFill/>
          <a:ln>
            <a:noFill/>
          </a:ln>
        </p:spPr>
      </p:pic>
      <p:pic>
        <p:nvPicPr>
          <p:cNvPr id="388" name="Google Shape;388;p59"/>
          <p:cNvPicPr preferRelativeResize="0"/>
          <p:nvPr/>
        </p:nvPicPr>
        <p:blipFill rotWithShape="1">
          <a:blip r:embed="rId4">
            <a:alphaModFix/>
          </a:blip>
          <a:srcRect b="0" l="0" r="0" t="0"/>
          <a:stretch/>
        </p:blipFill>
        <p:spPr>
          <a:xfrm>
            <a:off x="6208560" y="1861920"/>
            <a:ext cx="3007440" cy="50500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0"/>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Decision and Utility Theory</a:t>
            </a:r>
            <a:endParaRPr b="0" i="0" sz="4400" u="none" cap="none" strike="noStrike">
              <a:latin typeface="Arial"/>
              <a:ea typeface="Arial"/>
              <a:cs typeface="Arial"/>
              <a:sym typeface="Arial"/>
            </a:endParaRPr>
          </a:p>
        </p:txBody>
      </p:sp>
      <p:pic>
        <p:nvPicPr>
          <p:cNvPr id="394" name="Google Shape;394;p60"/>
          <p:cNvPicPr preferRelativeResize="0"/>
          <p:nvPr/>
        </p:nvPicPr>
        <p:blipFill rotWithShape="1">
          <a:blip r:embed="rId3">
            <a:alphaModFix/>
          </a:blip>
          <a:srcRect b="0" l="0" r="0" t="0"/>
          <a:stretch/>
        </p:blipFill>
        <p:spPr>
          <a:xfrm>
            <a:off x="431640" y="3815640"/>
            <a:ext cx="1584720" cy="1152000"/>
          </a:xfrm>
          <a:prstGeom prst="rect">
            <a:avLst/>
          </a:prstGeom>
          <a:noFill/>
          <a:ln>
            <a:noFill/>
          </a:ln>
        </p:spPr>
      </p:pic>
      <p:pic>
        <p:nvPicPr>
          <p:cNvPr id="395" name="Google Shape;395;p60"/>
          <p:cNvPicPr preferRelativeResize="0"/>
          <p:nvPr/>
        </p:nvPicPr>
        <p:blipFill rotWithShape="1">
          <a:blip r:embed="rId4">
            <a:alphaModFix/>
          </a:blip>
          <a:srcRect b="0" l="0" r="0" t="0"/>
          <a:stretch/>
        </p:blipFill>
        <p:spPr>
          <a:xfrm>
            <a:off x="2089440" y="4955760"/>
            <a:ext cx="718200" cy="1091880"/>
          </a:xfrm>
          <a:prstGeom prst="rect">
            <a:avLst/>
          </a:prstGeom>
          <a:noFill/>
          <a:ln>
            <a:noFill/>
          </a:ln>
        </p:spPr>
      </p:pic>
      <p:pic>
        <p:nvPicPr>
          <p:cNvPr id="396" name="Google Shape;396;p60"/>
          <p:cNvPicPr preferRelativeResize="0"/>
          <p:nvPr/>
        </p:nvPicPr>
        <p:blipFill rotWithShape="1">
          <a:blip r:embed="rId5">
            <a:alphaModFix/>
          </a:blip>
          <a:srcRect b="0" l="0" r="0" t="0"/>
          <a:stretch/>
        </p:blipFill>
        <p:spPr>
          <a:xfrm>
            <a:off x="1026360" y="6078960"/>
            <a:ext cx="701280" cy="1048680"/>
          </a:xfrm>
          <a:prstGeom prst="rect">
            <a:avLst/>
          </a:prstGeom>
          <a:noFill/>
          <a:ln>
            <a:noFill/>
          </a:ln>
        </p:spPr>
      </p:pic>
      <p:pic>
        <p:nvPicPr>
          <p:cNvPr id="397" name="Google Shape;397;p60"/>
          <p:cNvPicPr preferRelativeResize="0"/>
          <p:nvPr/>
        </p:nvPicPr>
        <p:blipFill rotWithShape="1">
          <a:blip r:embed="rId6">
            <a:alphaModFix/>
          </a:blip>
          <a:srcRect b="0" l="0" r="0" t="0"/>
          <a:stretch/>
        </p:blipFill>
        <p:spPr>
          <a:xfrm>
            <a:off x="6911640" y="3383640"/>
            <a:ext cx="1008000" cy="1008000"/>
          </a:xfrm>
          <a:prstGeom prst="rect">
            <a:avLst/>
          </a:prstGeom>
          <a:noFill/>
          <a:ln>
            <a:noFill/>
          </a:ln>
        </p:spPr>
      </p:pic>
      <p:pic>
        <p:nvPicPr>
          <p:cNvPr id="398" name="Google Shape;398;p60"/>
          <p:cNvPicPr preferRelativeResize="0"/>
          <p:nvPr/>
        </p:nvPicPr>
        <p:blipFill rotWithShape="1">
          <a:blip r:embed="rId7">
            <a:alphaModFix/>
          </a:blip>
          <a:srcRect b="0" l="0" r="0" t="0"/>
          <a:stretch/>
        </p:blipFill>
        <p:spPr>
          <a:xfrm>
            <a:off x="6768360" y="4743720"/>
            <a:ext cx="1259280" cy="943920"/>
          </a:xfrm>
          <a:prstGeom prst="rect">
            <a:avLst/>
          </a:prstGeom>
          <a:noFill/>
          <a:ln>
            <a:noFill/>
          </a:ln>
        </p:spPr>
      </p:pic>
      <p:pic>
        <p:nvPicPr>
          <p:cNvPr id="399" name="Google Shape;399;p60"/>
          <p:cNvPicPr preferRelativeResize="0"/>
          <p:nvPr/>
        </p:nvPicPr>
        <p:blipFill rotWithShape="1">
          <a:blip r:embed="rId8">
            <a:alphaModFix/>
          </a:blip>
          <a:srcRect b="0" l="0" r="0" t="0"/>
          <a:stretch/>
        </p:blipFill>
        <p:spPr>
          <a:xfrm>
            <a:off x="6871680" y="6151680"/>
            <a:ext cx="1119960" cy="111996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1"/>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Games</a:t>
            </a:r>
            <a:endParaRPr b="0" i="0" sz="4400" u="none" cap="none" strike="noStrike">
              <a:latin typeface="Arial"/>
              <a:ea typeface="Arial"/>
              <a:cs typeface="Arial"/>
              <a:sym typeface="Arial"/>
            </a:endParaRPr>
          </a:p>
        </p:txBody>
      </p:sp>
      <p:pic>
        <p:nvPicPr>
          <p:cNvPr id="405" name="Google Shape;405;p61"/>
          <p:cNvPicPr preferRelativeResize="0"/>
          <p:nvPr/>
        </p:nvPicPr>
        <p:blipFill rotWithShape="1">
          <a:blip r:embed="rId3">
            <a:alphaModFix/>
          </a:blip>
          <a:srcRect b="0" l="0" r="0" t="0"/>
          <a:stretch/>
        </p:blipFill>
        <p:spPr>
          <a:xfrm>
            <a:off x="946440" y="1636920"/>
            <a:ext cx="8027640" cy="5351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2"/>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Types of games</a:t>
            </a:r>
            <a:endParaRPr b="0" i="0" sz="4400" u="none" cap="none" strike="noStrike">
              <a:latin typeface="Arial"/>
              <a:ea typeface="Arial"/>
              <a:cs typeface="Arial"/>
              <a:sym typeface="Arial"/>
            </a:endParaRPr>
          </a:p>
        </p:txBody>
      </p:sp>
      <p:pic>
        <p:nvPicPr>
          <p:cNvPr id="411" name="Google Shape;411;p62"/>
          <p:cNvPicPr preferRelativeResize="0"/>
          <p:nvPr/>
        </p:nvPicPr>
        <p:blipFill rotWithShape="1">
          <a:blip r:embed="rId3">
            <a:alphaModFix/>
          </a:blip>
          <a:srcRect b="0" l="0" r="0" t="0"/>
          <a:stretch/>
        </p:blipFill>
        <p:spPr>
          <a:xfrm>
            <a:off x="5328000" y="1728000"/>
            <a:ext cx="4165200" cy="3168000"/>
          </a:xfrm>
          <a:prstGeom prst="rect">
            <a:avLst/>
          </a:prstGeom>
          <a:noFill/>
          <a:ln>
            <a:noFill/>
          </a:ln>
        </p:spPr>
      </p:pic>
      <p:pic>
        <p:nvPicPr>
          <p:cNvPr id="412" name="Google Shape;412;p62"/>
          <p:cNvPicPr preferRelativeResize="0"/>
          <p:nvPr/>
        </p:nvPicPr>
        <p:blipFill rotWithShape="1">
          <a:blip r:embed="rId4">
            <a:alphaModFix/>
          </a:blip>
          <a:srcRect b="0" l="0" r="0" t="0"/>
          <a:stretch/>
        </p:blipFill>
        <p:spPr>
          <a:xfrm>
            <a:off x="250920" y="3960000"/>
            <a:ext cx="4573080" cy="3384000"/>
          </a:xfrm>
          <a:prstGeom prst="rect">
            <a:avLst/>
          </a:prstGeom>
          <a:noFill/>
          <a:ln>
            <a:noFill/>
          </a:ln>
        </p:spPr>
      </p:pic>
      <p:sp>
        <p:nvSpPr>
          <p:cNvPr id="413" name="Google Shape;413;p62"/>
          <p:cNvSpPr txBox="1"/>
          <p:nvPr/>
        </p:nvSpPr>
        <p:spPr>
          <a:xfrm>
            <a:off x="1080000" y="3312000"/>
            <a:ext cx="2952000" cy="4867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i="0" lang="en-US" sz="2800" u="none" cap="none" strike="noStrike">
                <a:latin typeface="Arial"/>
                <a:ea typeface="Arial"/>
                <a:cs typeface="Arial"/>
                <a:sym typeface="Arial"/>
              </a:rPr>
              <a:t>Zero-sum games</a:t>
            </a:r>
            <a:endParaRPr b="0" sz="2800" strike="noStrike">
              <a:latin typeface="Arial"/>
              <a:ea typeface="Arial"/>
              <a:cs typeface="Arial"/>
              <a:sym typeface="Arial"/>
            </a:endParaRPr>
          </a:p>
        </p:txBody>
      </p:sp>
      <p:sp>
        <p:nvSpPr>
          <p:cNvPr id="414" name="Google Shape;414;p62"/>
          <p:cNvSpPr txBox="1"/>
          <p:nvPr/>
        </p:nvSpPr>
        <p:spPr>
          <a:xfrm>
            <a:off x="5688000" y="5112000"/>
            <a:ext cx="3744000" cy="88308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2800" strike="noStrike">
                <a:latin typeface="Arial"/>
                <a:ea typeface="Arial"/>
                <a:cs typeface="Arial"/>
                <a:sym typeface="Arial"/>
              </a:rPr>
              <a:t>coordination games</a:t>
            </a:r>
            <a:endParaRPr b="0" sz="2800" strike="noStrike">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Before we start...</a:t>
            </a:r>
            <a:endParaRPr b="0" i="0" sz="4400" u="none" cap="none" strike="noStrike">
              <a:latin typeface="Arial"/>
              <a:ea typeface="Arial"/>
              <a:cs typeface="Arial"/>
              <a:sym typeface="Arial"/>
            </a:endParaRPr>
          </a:p>
        </p:txBody>
      </p:sp>
      <p:sp>
        <p:nvSpPr>
          <p:cNvPr id="88" name="Google Shape;88;p18"/>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This course is about modeling</a:t>
            </a:r>
            <a:endParaRPr b="0" i="0" sz="3200" u="none" cap="none" strike="noStrike">
              <a:latin typeface="Arial"/>
              <a:ea typeface="Arial"/>
              <a:cs typeface="Arial"/>
              <a:sym typeface="Arial"/>
            </a:endParaRPr>
          </a:p>
        </p:txBody>
      </p:sp>
      <p:pic>
        <p:nvPicPr>
          <p:cNvPr id="89" name="Google Shape;89;p18"/>
          <p:cNvPicPr preferRelativeResize="0"/>
          <p:nvPr/>
        </p:nvPicPr>
        <p:blipFill rotWithShape="1">
          <a:blip r:embed="rId3">
            <a:alphaModFix/>
          </a:blip>
          <a:srcRect b="0" l="0" r="0" t="0"/>
          <a:stretch/>
        </p:blipFill>
        <p:spPr>
          <a:xfrm>
            <a:off x="3456000" y="2664000"/>
            <a:ext cx="3301920" cy="4320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3"/>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Game Solutions</a:t>
            </a:r>
            <a:endParaRPr b="0" sz="4400" strike="noStrike">
              <a:latin typeface="Arial"/>
              <a:ea typeface="Arial"/>
              <a:cs typeface="Arial"/>
              <a:sym typeface="Arial"/>
            </a:endParaRPr>
          </a:p>
        </p:txBody>
      </p:sp>
      <p:pic>
        <p:nvPicPr>
          <p:cNvPr id="420" name="Google Shape;420;p63"/>
          <p:cNvPicPr preferRelativeResize="0"/>
          <p:nvPr/>
        </p:nvPicPr>
        <p:blipFill rotWithShape="1">
          <a:blip r:embed="rId3">
            <a:alphaModFix/>
          </a:blip>
          <a:srcRect b="0" l="0" r="0" t="0"/>
          <a:stretch/>
        </p:blipFill>
        <p:spPr>
          <a:xfrm>
            <a:off x="2736000" y="2881800"/>
            <a:ext cx="4248000" cy="4534200"/>
          </a:xfrm>
          <a:prstGeom prst="rect">
            <a:avLst/>
          </a:prstGeom>
          <a:noFill/>
          <a:ln>
            <a:noFill/>
          </a:ln>
        </p:spPr>
      </p:pic>
      <p:sp>
        <p:nvSpPr>
          <p:cNvPr id="421" name="Google Shape;421;p63"/>
          <p:cNvSpPr txBox="1"/>
          <p:nvPr/>
        </p:nvSpPr>
        <p:spPr>
          <a:xfrm>
            <a:off x="504720" y="176976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260"/>
              <a:buFont typeface="Noto Sans Symbols"/>
              <a:buChar char="●"/>
            </a:pPr>
            <a:r>
              <a:rPr b="0" lang="en-US" sz="2800" strike="noStrike">
                <a:latin typeface="Arial"/>
                <a:ea typeface="Arial"/>
                <a:cs typeface="Arial"/>
                <a:sym typeface="Arial"/>
              </a:rPr>
              <a:t>Should Grace celebrate her 91st birthday by jumping out of a plane strapped to this guy?</a:t>
            </a:r>
            <a:endParaRPr b="0" sz="2800" strike="noStrike">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4"/>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Repeated games</a:t>
            </a:r>
            <a:endParaRPr b="0" sz="4400" strike="noStrike">
              <a:latin typeface="Arial"/>
              <a:ea typeface="Arial"/>
              <a:cs typeface="Arial"/>
              <a:sym typeface="Arial"/>
            </a:endParaRPr>
          </a:p>
        </p:txBody>
      </p:sp>
      <p:pic>
        <p:nvPicPr>
          <p:cNvPr id="427" name="Google Shape;427;p64"/>
          <p:cNvPicPr preferRelativeResize="0"/>
          <p:nvPr/>
        </p:nvPicPr>
        <p:blipFill rotWithShape="1">
          <a:blip r:embed="rId3">
            <a:alphaModFix/>
          </a:blip>
          <a:srcRect b="0" l="0" r="0" t="0"/>
          <a:stretch/>
        </p:blipFill>
        <p:spPr>
          <a:xfrm>
            <a:off x="2160000" y="2671560"/>
            <a:ext cx="5839920" cy="4384440"/>
          </a:xfrm>
          <a:prstGeom prst="rect">
            <a:avLst/>
          </a:prstGeom>
          <a:noFill/>
          <a:ln>
            <a:noFill/>
          </a:ln>
        </p:spPr>
      </p:pic>
      <p:sp>
        <p:nvSpPr>
          <p:cNvPr id="428" name="Google Shape;428;p64"/>
          <p:cNvSpPr txBox="1"/>
          <p:nvPr/>
        </p:nvSpPr>
        <p:spPr>
          <a:xfrm>
            <a:off x="505080" y="177012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260"/>
              <a:buFont typeface="Noto Sans Symbols"/>
              <a:buChar char="●"/>
            </a:pPr>
            <a:r>
              <a:rPr b="0" lang="en-US" sz="2800" strike="noStrike">
                <a:latin typeface="Arial"/>
                <a:ea typeface="Arial"/>
                <a:cs typeface="Arial"/>
                <a:sym typeface="Arial"/>
              </a:rPr>
              <a:t>Should Al lend some money to Bob?</a:t>
            </a:r>
            <a:endParaRPr b="0" sz="2800" strike="noStrike">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5"/>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Bayesian and imperfect </a:t>
            </a:r>
            <a:endParaRPr b="0" sz="4400" strike="noStrike">
              <a:latin typeface="Arial"/>
              <a:ea typeface="Arial"/>
              <a:cs typeface="Arial"/>
              <a:sym typeface="Arial"/>
            </a:endParaRPr>
          </a:p>
          <a:p>
            <a:pPr indent="0" lvl="0" marL="0" marR="0" rtl="0" algn="ctr">
              <a:spcBef>
                <a:spcPts val="0"/>
              </a:spcBef>
              <a:spcAft>
                <a:spcPts val="0"/>
              </a:spcAft>
              <a:buNone/>
            </a:pPr>
            <a:r>
              <a:rPr b="0" lang="en-US" sz="4400" strike="noStrike">
                <a:latin typeface="Arial"/>
                <a:ea typeface="Arial"/>
                <a:cs typeface="Arial"/>
                <a:sym typeface="Arial"/>
              </a:rPr>
              <a:t>information games</a:t>
            </a:r>
            <a:endParaRPr b="0" sz="4400" strike="noStrike">
              <a:latin typeface="Arial"/>
              <a:ea typeface="Arial"/>
              <a:cs typeface="Arial"/>
              <a:sym typeface="Arial"/>
            </a:endParaRPr>
          </a:p>
        </p:txBody>
      </p:sp>
      <p:pic>
        <p:nvPicPr>
          <p:cNvPr id="434" name="Google Shape;434;p65"/>
          <p:cNvPicPr preferRelativeResize="0"/>
          <p:nvPr/>
        </p:nvPicPr>
        <p:blipFill rotWithShape="1">
          <a:blip r:embed="rId3">
            <a:alphaModFix/>
          </a:blip>
          <a:srcRect b="0" l="0" r="0" t="0"/>
          <a:stretch/>
        </p:blipFill>
        <p:spPr>
          <a:xfrm>
            <a:off x="1692000" y="4084560"/>
            <a:ext cx="6540120" cy="3187440"/>
          </a:xfrm>
          <a:prstGeom prst="rect">
            <a:avLst/>
          </a:prstGeom>
          <a:noFill/>
          <a:ln>
            <a:noFill/>
          </a:ln>
        </p:spPr>
      </p:pic>
      <p:pic>
        <p:nvPicPr>
          <p:cNvPr id="435" name="Google Shape;435;p65"/>
          <p:cNvPicPr preferRelativeResize="0"/>
          <p:nvPr/>
        </p:nvPicPr>
        <p:blipFill rotWithShape="1">
          <a:blip r:embed="rId4">
            <a:alphaModFix/>
          </a:blip>
          <a:srcRect b="0" l="0" r="0" t="0"/>
          <a:stretch/>
        </p:blipFill>
        <p:spPr>
          <a:xfrm>
            <a:off x="6415560" y="1944000"/>
            <a:ext cx="3232440" cy="1818000"/>
          </a:xfrm>
          <a:prstGeom prst="rect">
            <a:avLst/>
          </a:prstGeom>
          <a:noFill/>
          <a:ln>
            <a:noFill/>
          </a:ln>
        </p:spPr>
      </p:pic>
      <p:pic>
        <p:nvPicPr>
          <p:cNvPr id="436" name="Google Shape;436;p65"/>
          <p:cNvPicPr preferRelativeResize="0"/>
          <p:nvPr/>
        </p:nvPicPr>
        <p:blipFill rotWithShape="1">
          <a:blip r:embed="rId5">
            <a:alphaModFix/>
          </a:blip>
          <a:srcRect b="0" l="0" r="0" t="0"/>
          <a:stretch/>
        </p:blipFill>
        <p:spPr>
          <a:xfrm>
            <a:off x="648000" y="1872000"/>
            <a:ext cx="2919600" cy="1944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6"/>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Congestion games</a:t>
            </a:r>
            <a:endParaRPr b="0" sz="4400" strike="noStrike">
              <a:latin typeface="Arial"/>
              <a:ea typeface="Arial"/>
              <a:cs typeface="Arial"/>
              <a:sym typeface="Arial"/>
            </a:endParaRPr>
          </a:p>
        </p:txBody>
      </p:sp>
      <p:pic>
        <p:nvPicPr>
          <p:cNvPr id="442" name="Google Shape;442;p66"/>
          <p:cNvPicPr preferRelativeResize="0"/>
          <p:nvPr/>
        </p:nvPicPr>
        <p:blipFill rotWithShape="1">
          <a:blip r:embed="rId3">
            <a:alphaModFix/>
          </a:blip>
          <a:srcRect b="0" l="0" r="0" t="0"/>
          <a:stretch/>
        </p:blipFill>
        <p:spPr>
          <a:xfrm>
            <a:off x="2412000" y="1762200"/>
            <a:ext cx="5184000" cy="5391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7"/>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Learning and Teaching in games</a:t>
            </a:r>
            <a:endParaRPr b="0" sz="4400" strike="noStrike">
              <a:latin typeface="Arial"/>
              <a:ea typeface="Arial"/>
              <a:cs typeface="Arial"/>
              <a:sym typeface="Arial"/>
            </a:endParaRPr>
          </a:p>
        </p:txBody>
      </p:sp>
      <p:sp>
        <p:nvSpPr>
          <p:cNvPr id="448" name="Google Shape;448;p67"/>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Can I design an algorithm to perform better than random in PRS?</a:t>
            </a:r>
            <a:endParaRPr b="0" sz="3200" strike="noStrike">
              <a:latin typeface="Arial"/>
              <a:ea typeface="Arial"/>
              <a:cs typeface="Arial"/>
              <a:sym typeface="Arial"/>
            </a:endParaRPr>
          </a:p>
        </p:txBody>
      </p:sp>
      <p:pic>
        <p:nvPicPr>
          <p:cNvPr id="449" name="Google Shape;449;p67"/>
          <p:cNvPicPr preferRelativeResize="0"/>
          <p:nvPr/>
        </p:nvPicPr>
        <p:blipFill rotWithShape="1">
          <a:blip r:embed="rId3">
            <a:alphaModFix/>
          </a:blip>
          <a:srcRect b="0" l="0" r="0" t="0"/>
          <a:stretch/>
        </p:blipFill>
        <p:spPr>
          <a:xfrm>
            <a:off x="2952000" y="3211920"/>
            <a:ext cx="4320000" cy="413208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8"/>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Coalitional games</a:t>
            </a:r>
            <a:endParaRPr b="0" sz="4400" strike="noStrike">
              <a:latin typeface="Arial"/>
              <a:ea typeface="Arial"/>
              <a:cs typeface="Arial"/>
              <a:sym typeface="Arial"/>
            </a:endParaRPr>
          </a:p>
        </p:txBody>
      </p:sp>
      <p:pic>
        <p:nvPicPr>
          <p:cNvPr id="455" name="Google Shape;455;p68"/>
          <p:cNvPicPr preferRelativeResize="0"/>
          <p:nvPr/>
        </p:nvPicPr>
        <p:blipFill rotWithShape="1">
          <a:blip r:embed="rId3">
            <a:alphaModFix/>
          </a:blip>
          <a:srcRect b="0" l="0" r="0" t="0"/>
          <a:stretch/>
        </p:blipFill>
        <p:spPr>
          <a:xfrm>
            <a:off x="1368000" y="1818720"/>
            <a:ext cx="6850080" cy="487728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9" name="Shape 459"/>
        <p:cNvGrpSpPr/>
        <p:nvPr/>
      </p:nvGrpSpPr>
      <p:grpSpPr>
        <a:xfrm>
          <a:off x="0" y="0"/>
          <a:ext cx="0" cy="0"/>
          <a:chOff x="0" y="0"/>
          <a:chExt cx="0" cy="0"/>
        </a:xfrm>
      </p:grpSpPr>
      <p:sp>
        <p:nvSpPr>
          <p:cNvPr id="460" name="Google Shape;460;p69"/>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Social Choice</a:t>
            </a:r>
            <a:endParaRPr b="0" sz="4400" strike="noStrike">
              <a:latin typeface="Arial"/>
              <a:ea typeface="Arial"/>
              <a:cs typeface="Arial"/>
              <a:sym typeface="Arial"/>
            </a:endParaRPr>
          </a:p>
        </p:txBody>
      </p:sp>
      <p:pic>
        <p:nvPicPr>
          <p:cNvPr id="461" name="Google Shape;461;p69"/>
          <p:cNvPicPr preferRelativeResize="0"/>
          <p:nvPr/>
        </p:nvPicPr>
        <p:blipFill rotWithShape="1">
          <a:blip r:embed="rId3">
            <a:alphaModFix/>
          </a:blip>
          <a:srcRect b="0" l="0" r="0" t="0"/>
          <a:stretch/>
        </p:blipFill>
        <p:spPr>
          <a:xfrm>
            <a:off x="792000" y="4046040"/>
            <a:ext cx="8610840" cy="3297960"/>
          </a:xfrm>
          <a:prstGeom prst="rect">
            <a:avLst/>
          </a:prstGeom>
          <a:noFill/>
          <a:ln>
            <a:noFill/>
          </a:ln>
        </p:spPr>
      </p:pic>
      <p:sp>
        <p:nvSpPr>
          <p:cNvPr id="462" name="Google Shape;462;p69"/>
          <p:cNvSpPr txBox="1"/>
          <p:nvPr/>
        </p:nvSpPr>
        <p:spPr>
          <a:xfrm>
            <a:off x="504360" y="176940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260"/>
              <a:buFont typeface="Noto Sans Symbols"/>
              <a:buChar char="●"/>
            </a:pPr>
            <a:r>
              <a:rPr b="0" lang="en-US" sz="2800" strike="noStrike">
                <a:latin typeface="Arial"/>
                <a:ea typeface="Arial"/>
                <a:cs typeface="Arial"/>
                <a:sym typeface="Arial"/>
              </a:rPr>
              <a:t>In 2000, the US presidential election came down to Florida. George Bush won by 537 votes. But Ralph Nader got 97,421 votes. Twice as many Nader voters would have chosen Gore over Bush</a:t>
            </a:r>
            <a:endParaRPr b="0" sz="2800" strike="noStrike">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6" name="Shape 466"/>
        <p:cNvGrpSpPr/>
        <p:nvPr/>
      </p:nvGrpSpPr>
      <p:grpSpPr>
        <a:xfrm>
          <a:off x="0" y="0"/>
          <a:ext cx="0" cy="0"/>
          <a:chOff x="0" y="0"/>
          <a:chExt cx="0" cy="0"/>
        </a:xfrm>
      </p:grpSpPr>
      <p:sp>
        <p:nvSpPr>
          <p:cNvPr id="467" name="Google Shape;467;p70"/>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Mechanism Design</a:t>
            </a:r>
            <a:endParaRPr b="0" sz="4400" strike="noStrike">
              <a:latin typeface="Arial"/>
              <a:ea typeface="Arial"/>
              <a:cs typeface="Arial"/>
              <a:sym typeface="Arial"/>
            </a:endParaRPr>
          </a:p>
        </p:txBody>
      </p:sp>
      <p:pic>
        <p:nvPicPr>
          <p:cNvPr id="468" name="Google Shape;468;p70"/>
          <p:cNvPicPr preferRelativeResize="0"/>
          <p:nvPr/>
        </p:nvPicPr>
        <p:blipFill rotWithShape="1">
          <a:blip r:embed="rId3">
            <a:alphaModFix/>
          </a:blip>
          <a:srcRect b="0" l="0" r="0" t="0"/>
          <a:stretch/>
        </p:blipFill>
        <p:spPr>
          <a:xfrm>
            <a:off x="2044440" y="2884320"/>
            <a:ext cx="5658120" cy="3819600"/>
          </a:xfrm>
          <a:prstGeom prst="rect">
            <a:avLst/>
          </a:prstGeom>
          <a:noFill/>
          <a:ln>
            <a:noFill/>
          </a:ln>
        </p:spPr>
      </p:pic>
      <p:sp>
        <p:nvSpPr>
          <p:cNvPr id="469" name="Google Shape;469;p70"/>
          <p:cNvSpPr txBox="1"/>
          <p:nvPr/>
        </p:nvSpPr>
        <p:spPr>
          <a:xfrm>
            <a:off x="504720" y="176976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170"/>
              <a:buFont typeface="Noto Sans Symbols"/>
              <a:buChar char="●"/>
            </a:pPr>
            <a:r>
              <a:rPr b="0" lang="en-US" sz="2600" strike="noStrike">
                <a:latin typeface="Arial"/>
                <a:ea typeface="Arial"/>
                <a:cs typeface="Arial"/>
                <a:sym typeface="Arial"/>
              </a:rPr>
              <a:t>Businesses on both sides of a river need to decide whether to build a bridge, and if so how to pay for it</a:t>
            </a:r>
            <a:endParaRPr b="0" sz="2600" strike="noStrike">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3" name="Shape 473"/>
        <p:cNvGrpSpPr/>
        <p:nvPr/>
      </p:nvGrpSpPr>
      <p:grpSpPr>
        <a:xfrm>
          <a:off x="0" y="0"/>
          <a:ext cx="0" cy="0"/>
          <a:chOff x="0" y="0"/>
          <a:chExt cx="0" cy="0"/>
        </a:xfrm>
      </p:grpSpPr>
      <p:sp>
        <p:nvSpPr>
          <p:cNvPr id="474" name="Google Shape;474;p71"/>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Auctions</a:t>
            </a:r>
            <a:endParaRPr b="0" sz="4400" strike="noStrike">
              <a:latin typeface="Arial"/>
              <a:ea typeface="Arial"/>
              <a:cs typeface="Arial"/>
              <a:sym typeface="Arial"/>
            </a:endParaRPr>
          </a:p>
        </p:txBody>
      </p:sp>
      <p:pic>
        <p:nvPicPr>
          <p:cNvPr id="475" name="Google Shape;475;p71"/>
          <p:cNvPicPr preferRelativeResize="0"/>
          <p:nvPr/>
        </p:nvPicPr>
        <p:blipFill rotWithShape="1">
          <a:blip r:embed="rId3">
            <a:alphaModFix/>
          </a:blip>
          <a:srcRect b="0" l="0" r="0" t="0"/>
          <a:stretch/>
        </p:blipFill>
        <p:spPr>
          <a:xfrm>
            <a:off x="1512000" y="1563480"/>
            <a:ext cx="6912000" cy="550044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2"/>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Game Theory in Computer Science</a:t>
            </a:r>
            <a:endParaRPr b="0" sz="4400" strike="noStrike">
              <a:latin typeface="Arial"/>
              <a:ea typeface="Arial"/>
              <a:cs typeface="Arial"/>
              <a:sym typeface="Arial"/>
            </a:endParaRPr>
          </a:p>
        </p:txBody>
      </p:sp>
      <p:sp>
        <p:nvSpPr>
          <p:cNvPr id="481" name="Google Shape;481;p72"/>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Seminars</a:t>
            </a:r>
            <a:endParaRPr b="0" sz="3200" strike="noStrike">
              <a:latin typeface="Arial"/>
              <a:ea typeface="Arial"/>
              <a:cs typeface="Arial"/>
              <a:sym typeface="Arial"/>
            </a:endParaRPr>
          </a:p>
        </p:txBody>
      </p:sp>
      <p:pic>
        <p:nvPicPr>
          <p:cNvPr id="482" name="Google Shape;482;p72"/>
          <p:cNvPicPr preferRelativeResize="0"/>
          <p:nvPr/>
        </p:nvPicPr>
        <p:blipFill rotWithShape="1">
          <a:blip r:embed="rId3">
            <a:alphaModFix/>
          </a:blip>
          <a:srcRect b="0" l="0" r="0" t="0"/>
          <a:stretch/>
        </p:blipFill>
        <p:spPr>
          <a:xfrm>
            <a:off x="2937600" y="2734200"/>
            <a:ext cx="4406400" cy="4393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Before we start...</a:t>
            </a:r>
            <a:endParaRPr b="0" i="0" sz="4400" u="none" cap="none" strike="noStrike">
              <a:latin typeface="Arial"/>
              <a:ea typeface="Arial"/>
              <a:cs typeface="Arial"/>
              <a:sym typeface="Arial"/>
            </a:endParaRPr>
          </a:p>
        </p:txBody>
      </p:sp>
      <p:sp>
        <p:nvSpPr>
          <p:cNvPr id="95" name="Google Shape;95;p19"/>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This course is about modeling</a:t>
            </a:r>
            <a:endParaRPr b="0" i="0" sz="32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Should a local competitor open a store next to a chain store?</a:t>
            </a:r>
            <a:endParaRPr b="0" i="0" sz="2800" u="none" cap="none" strike="noStrike">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3"/>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Course program	</a:t>
            </a:r>
            <a:endParaRPr b="0" sz="4400" strike="noStrike">
              <a:latin typeface="Arial"/>
              <a:ea typeface="Arial"/>
              <a:cs typeface="Arial"/>
              <a:sym typeface="Arial"/>
            </a:endParaRPr>
          </a:p>
        </p:txBody>
      </p:sp>
      <p:sp>
        <p:nvSpPr>
          <p:cNvPr id="488" name="Google Shape;488;p73"/>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Prerequisites</a:t>
            </a:r>
            <a:endParaRPr b="0" sz="3200" strike="noStrike">
              <a:latin typeface="Arial"/>
              <a:ea typeface="Arial"/>
              <a:cs typeface="Arial"/>
              <a:sym typeface="Arial"/>
            </a:endParaRPr>
          </a:p>
          <a:p>
            <a:pPr indent="-323999"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English </a:t>
            </a:r>
            <a:endParaRPr sz="2800"/>
          </a:p>
          <a:p>
            <a:pPr indent="-368450" lvl="1" marL="864000" marR="0" rtl="0" algn="l">
              <a:spcBef>
                <a:spcPts val="1134"/>
              </a:spcBef>
              <a:spcAft>
                <a:spcPts val="0"/>
              </a:spcAft>
              <a:buSzPts val="2800"/>
              <a:buChar char="−"/>
            </a:pPr>
            <a:r>
              <a:rPr lang="en-US" sz="2800"/>
              <a:t>Discrete math</a:t>
            </a:r>
            <a:endParaRPr sz="2800"/>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Basic set theory</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Basic probability theory</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Notions of algorithms</a:t>
            </a:r>
            <a:endParaRPr b="0" i="0" sz="2800" u="none" cap="none" strike="noStrike">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4"/>
          <p:cNvSpPr txBox="1"/>
          <p:nvPr/>
        </p:nvSpPr>
        <p:spPr>
          <a:xfrm>
            <a:off x="551520" y="11088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Agenda</a:t>
            </a:r>
            <a:endParaRPr b="0" sz="4400" strike="noStrike">
              <a:latin typeface="Arial"/>
              <a:ea typeface="Arial"/>
              <a:cs typeface="Arial"/>
              <a:sym typeface="Arial"/>
            </a:endParaRPr>
          </a:p>
        </p:txBody>
      </p:sp>
      <p:sp>
        <p:nvSpPr>
          <p:cNvPr id="494" name="Google Shape;494;p74"/>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What is game theory?</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Computer Science applications</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Course program</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1" i="1" lang="en-US" sz="3200" u="sng" strike="noStrike">
                <a:latin typeface="Arial"/>
                <a:ea typeface="Arial"/>
                <a:cs typeface="Arial"/>
                <a:sym typeface="Arial"/>
              </a:rPr>
              <a:t>Grading</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References</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Goals</a:t>
            </a:r>
            <a:endParaRPr b="0" sz="3200" strike="noStrike">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5"/>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Grading </a:t>
            </a:r>
            <a:endParaRPr b="0" sz="4400" strike="noStrike">
              <a:latin typeface="Arial"/>
              <a:ea typeface="Arial"/>
              <a:cs typeface="Arial"/>
              <a:sym typeface="Arial"/>
            </a:endParaRPr>
          </a:p>
        </p:txBody>
      </p:sp>
      <p:sp>
        <p:nvSpPr>
          <p:cNvPr id="500" name="Google Shape;500;p75"/>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chemeClr val="accent2"/>
              </a:buClr>
              <a:buSzPts val="1440"/>
              <a:buFont typeface="Noto Sans Symbols"/>
              <a:buChar char="●"/>
            </a:pPr>
            <a:r>
              <a:rPr b="1" lang="en-US" sz="3200">
                <a:solidFill>
                  <a:schemeClr val="accent2"/>
                </a:solidFill>
              </a:rPr>
              <a:t>2 </a:t>
            </a:r>
            <a:r>
              <a:rPr b="1" lang="en-US" sz="3200" strike="noStrike">
                <a:solidFill>
                  <a:schemeClr val="accent2"/>
                </a:solidFill>
              </a:rPr>
              <a:t>Exams</a:t>
            </a:r>
            <a:endParaRPr b="1" sz="3200" strike="noStrike">
              <a:solidFill>
                <a:schemeClr val="accent2"/>
              </a:solidFill>
            </a:endParaRPr>
          </a:p>
          <a:p>
            <a:pPr indent="-323999" lvl="0" marL="431999"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Class project</a:t>
            </a:r>
            <a:endParaRPr sz="3200"/>
          </a:p>
          <a:p>
            <a:pPr indent="-324000" lvl="0" marL="432000" marR="0" rtl="0" algn="l">
              <a:spcBef>
                <a:spcPts val="1417"/>
              </a:spcBef>
              <a:spcAft>
                <a:spcPts val="0"/>
              </a:spcAft>
              <a:buClr>
                <a:srgbClr val="000000"/>
              </a:buClr>
              <a:buSzPts val="1440"/>
              <a:buFont typeface="Noto Sans Symbols"/>
              <a:buChar char="●"/>
            </a:pPr>
            <a:r>
              <a:rPr lang="en-US" sz="3200"/>
              <a:t>3 Exercise lists </a:t>
            </a:r>
            <a:endParaRPr b="0" sz="3200" strike="noStrike">
              <a:latin typeface="Arial"/>
              <a:ea typeface="Arial"/>
              <a:cs typeface="Arial"/>
              <a:sym typeface="Arial"/>
            </a:endParaRPr>
          </a:p>
          <a:p>
            <a:pPr indent="-323999" lvl="0" marL="431999" marR="0" rtl="0" algn="l">
              <a:spcBef>
                <a:spcPts val="1417"/>
              </a:spcBef>
              <a:spcAft>
                <a:spcPts val="0"/>
              </a:spcAft>
              <a:buClr>
                <a:srgbClr val="000000"/>
              </a:buClr>
              <a:buSzPts val="1440"/>
              <a:buFont typeface="Noto Sans Symbols"/>
              <a:buChar char="●"/>
            </a:pPr>
            <a:r>
              <a:rPr lang="en-US" sz="3200"/>
              <a:t>P</a:t>
            </a:r>
            <a:r>
              <a:rPr b="0" lang="en-US" sz="3200" strike="noStrike">
                <a:latin typeface="Arial"/>
                <a:ea typeface="Arial"/>
                <a:cs typeface="Arial"/>
                <a:sym typeface="Arial"/>
              </a:rPr>
              <a:t>articipation </a:t>
            </a:r>
            <a:endParaRPr b="0" sz="3200" strike="noStrike">
              <a:latin typeface="Arial"/>
              <a:ea typeface="Arial"/>
              <a:cs typeface="Arial"/>
              <a:sym typeface="Arial"/>
            </a:endParaRPr>
          </a:p>
          <a:p>
            <a:pPr indent="-323999" lvl="0" marL="431999" rtl="0" algn="l">
              <a:spcBef>
                <a:spcPts val="1417"/>
              </a:spcBef>
              <a:spcAft>
                <a:spcPts val="0"/>
              </a:spcAft>
              <a:buClr>
                <a:schemeClr val="dk1"/>
              </a:buClr>
              <a:buSzPts val="1440"/>
              <a:buFont typeface="Noto Sans Symbols"/>
              <a:buChar char="●"/>
            </a:pPr>
            <a:r>
              <a:rPr lang="en-US" sz="3200">
                <a:solidFill>
                  <a:schemeClr val="dk1"/>
                </a:solidFill>
              </a:rPr>
              <a:t>Seminar</a:t>
            </a:r>
            <a:endParaRPr sz="3200">
              <a:solidFill>
                <a:schemeClr val="dk1"/>
              </a:solidFill>
            </a:endParaRPr>
          </a:p>
          <a:p>
            <a:pPr indent="-323999" lvl="0" marL="431999" rtl="0" algn="l">
              <a:spcBef>
                <a:spcPts val="1417"/>
              </a:spcBef>
              <a:spcAft>
                <a:spcPts val="0"/>
              </a:spcAft>
              <a:buClr>
                <a:schemeClr val="dk1"/>
              </a:buClr>
              <a:buSzPts val="1440"/>
              <a:buFont typeface="Noto Sans Symbols"/>
              <a:buChar char="●"/>
            </a:pPr>
            <a:r>
              <a:rPr lang="en-US" sz="3200">
                <a:solidFill>
                  <a:schemeClr val="dk1"/>
                </a:solidFill>
              </a:rPr>
              <a:t>PD competition</a:t>
            </a:r>
            <a:endParaRPr sz="32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6"/>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Exams</a:t>
            </a:r>
            <a:endParaRPr b="0" sz="4400" strike="noStrike">
              <a:latin typeface="Arial"/>
              <a:ea typeface="Arial"/>
              <a:cs typeface="Arial"/>
              <a:sym typeface="Arial"/>
            </a:endParaRPr>
          </a:p>
        </p:txBody>
      </p:sp>
      <p:sp>
        <p:nvSpPr>
          <p:cNvPr id="506" name="Google Shape;506;p76"/>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Mostly modeling questions</a:t>
            </a:r>
            <a:endParaRPr b="0" sz="3200"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Given a situation, how game theory can be used to model it?</a:t>
            </a:r>
            <a:endParaRPr b="0" i="0" sz="2800" u="none" cap="none" strike="noStrike">
              <a:latin typeface="Arial"/>
              <a:ea typeface="Arial"/>
              <a:cs typeface="Arial"/>
              <a:sym typeface="Arial"/>
            </a:endParaRPr>
          </a:p>
          <a:p>
            <a:pPr indent="-243990" lvl="0" marL="432000" marR="0" rtl="0" algn="l">
              <a:spcBef>
                <a:spcPts val="1417"/>
              </a:spcBef>
              <a:spcAft>
                <a:spcPts val="0"/>
              </a:spcAft>
              <a:buClr>
                <a:srgbClr val="000000"/>
              </a:buClr>
              <a:buSzPts val="1260"/>
              <a:buFont typeface="Noto Sans Symbols"/>
              <a:buNone/>
            </a:pPr>
            <a:r>
              <a:t/>
            </a:r>
            <a:endParaRPr b="0" sz="28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Simple and easy questions</a:t>
            </a:r>
            <a:endParaRPr b="0" sz="3200"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Don't require advanced math (e.g. calculus) to solve</a:t>
            </a:r>
            <a:endParaRPr b="0" i="0" sz="2800" u="none" cap="none" strike="noStrike">
              <a:latin typeface="Arial"/>
              <a:ea typeface="Arial"/>
              <a:cs typeface="Arial"/>
              <a:sym typeface="Arial"/>
            </a:endParaRPr>
          </a:p>
          <a:p>
            <a:pPr indent="-190649" lvl="1" marL="864000" marR="0" rtl="0" algn="l">
              <a:spcBef>
                <a:spcPts val="1134"/>
              </a:spcBef>
              <a:spcAft>
                <a:spcPts val="0"/>
              </a:spcAft>
              <a:buClr>
                <a:srgbClr val="000000"/>
              </a:buClr>
              <a:buSzPts val="2100"/>
              <a:buFont typeface="Noto Sans Symbols"/>
              <a:buNone/>
            </a:pPr>
            <a:r>
              <a:t/>
            </a:r>
            <a:endParaRPr b="0" i="0" sz="28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May require knowledge about every topic given in class, which are covered by the books as well</a:t>
            </a:r>
            <a:endParaRPr b="0" sz="32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7"/>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Class project (20)</a:t>
            </a:r>
            <a:endParaRPr b="0" sz="4400" strike="noStrike">
              <a:latin typeface="Arial"/>
              <a:ea typeface="Arial"/>
              <a:cs typeface="Arial"/>
              <a:sym typeface="Arial"/>
            </a:endParaRPr>
          </a:p>
        </p:txBody>
      </p:sp>
      <p:sp>
        <p:nvSpPr>
          <p:cNvPr id="512" name="Google Shape;512;p77"/>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An attempt to do some original work on topics related to the course</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Alone or with colleagues (</a:t>
            </a:r>
            <a:r>
              <a:rPr lang="en-US" sz="3200"/>
              <a:t>depends on the number of enrolled in the course</a:t>
            </a:r>
            <a:r>
              <a:rPr b="0" lang="en-US" sz="3200" strike="noStrike">
                <a:latin typeface="Arial"/>
                <a:ea typeface="Arial"/>
                <a:cs typeface="Arial"/>
                <a:sym typeface="Arial"/>
              </a:rPr>
              <a:t>)</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Theoretical or experimental</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Creativity is encouraged</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The final product is a writeup (in the form of a research paper)  </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Some projects may lead to publishable papers </a:t>
            </a:r>
            <a:endParaRPr b="0" sz="32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8"/>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Class project (20)</a:t>
            </a:r>
            <a:endParaRPr b="0" sz="4400" strike="noStrike">
              <a:latin typeface="Arial"/>
              <a:ea typeface="Arial"/>
              <a:cs typeface="Arial"/>
              <a:sym typeface="Arial"/>
            </a:endParaRPr>
          </a:p>
        </p:txBody>
      </p:sp>
      <p:sp>
        <p:nvSpPr>
          <p:cNvPr id="518" name="Google Shape;518;p78"/>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Consider your own research and its relationship to the course</a:t>
            </a:r>
            <a:endParaRPr b="0" sz="3200"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Do you work on techniques that can be applied to any of the course's problems?</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Can techniques in the course help your work?</a:t>
            </a:r>
            <a:endParaRPr b="0" i="0" sz="28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Take some result in the course that you like, and change the setting</a:t>
            </a:r>
            <a:endParaRPr b="0" sz="3200"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Do things become easier (harder) if we look at a more restricted (more general) version of the problem?</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Do analogous results hold in similar settings?</a:t>
            </a:r>
            <a:endParaRPr b="0" i="0" sz="2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9"/>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Class project (20)</a:t>
            </a:r>
            <a:endParaRPr b="0" sz="4400" strike="noStrike">
              <a:latin typeface="Arial"/>
              <a:ea typeface="Arial"/>
              <a:cs typeface="Arial"/>
              <a:sym typeface="Arial"/>
            </a:endParaRPr>
          </a:p>
        </p:txBody>
      </p:sp>
      <p:sp>
        <p:nvSpPr>
          <p:cNvPr id="524" name="Google Shape;524;p79"/>
          <p:cNvSpPr txBox="1"/>
          <p:nvPr/>
        </p:nvSpPr>
        <p:spPr>
          <a:xfrm>
            <a:off x="504000" y="1563426"/>
            <a:ext cx="9071700" cy="4590000"/>
          </a:xfrm>
          <a:prstGeom prst="rect">
            <a:avLst/>
          </a:prstGeom>
          <a:noFill/>
          <a:ln>
            <a:noFill/>
          </a:ln>
        </p:spPr>
        <p:txBody>
          <a:bodyPr anchorCtr="0" anchor="t" bIns="0" lIns="0" spcFirstLastPara="1" rIns="0" wrap="square" tIns="0">
            <a:noAutofit/>
          </a:bodyPr>
          <a:lstStyle/>
          <a:p>
            <a:pPr indent="-323999" lvl="0" marL="431999" marR="0" rtl="0" algn="l">
              <a:lnSpc>
                <a:spcPct val="100000"/>
              </a:lnSpc>
              <a:spcBef>
                <a:spcPts val="0"/>
              </a:spcBef>
              <a:spcAft>
                <a:spcPts val="0"/>
              </a:spcAft>
              <a:buClr>
                <a:srgbClr val="000000"/>
              </a:buClr>
              <a:buSzPts val="1440"/>
              <a:buFont typeface="Noto Sans Symbols"/>
              <a:buChar char="●"/>
            </a:pPr>
            <a:r>
              <a:rPr lang="en-US" sz="3200"/>
              <a:t>On its simplest form:</a:t>
            </a:r>
            <a:endParaRPr sz="3200"/>
          </a:p>
          <a:p>
            <a:pPr indent="-381000" lvl="1" marL="914400" marR="0" rtl="0" algn="l">
              <a:lnSpc>
                <a:spcPct val="100000"/>
              </a:lnSpc>
              <a:spcBef>
                <a:spcPts val="1000"/>
              </a:spcBef>
              <a:spcAft>
                <a:spcPts val="0"/>
              </a:spcAft>
              <a:buSzPts val="2400"/>
              <a:buChar char="−"/>
            </a:pPr>
            <a:r>
              <a:rPr lang="en-US" sz="2400"/>
              <a:t>Find a non trivial scenario</a:t>
            </a:r>
            <a:endParaRPr sz="2400"/>
          </a:p>
          <a:p>
            <a:pPr indent="-381000" lvl="1" marL="914400" marR="0" rtl="0" algn="l">
              <a:lnSpc>
                <a:spcPct val="100000"/>
              </a:lnSpc>
              <a:spcBef>
                <a:spcPts val="1000"/>
              </a:spcBef>
              <a:spcAft>
                <a:spcPts val="0"/>
              </a:spcAft>
              <a:buSzPts val="2400"/>
              <a:buChar char="−"/>
            </a:pPr>
            <a:r>
              <a:rPr lang="en-US" sz="2400"/>
              <a:t>Describe this scenario informally: players, actions, conflicts, utilities, complications</a:t>
            </a:r>
            <a:endParaRPr sz="2400"/>
          </a:p>
          <a:p>
            <a:pPr indent="-381000" lvl="1" marL="914400" marR="0" rtl="0" algn="l">
              <a:lnSpc>
                <a:spcPct val="100000"/>
              </a:lnSpc>
              <a:spcBef>
                <a:spcPts val="1000"/>
              </a:spcBef>
              <a:spcAft>
                <a:spcPts val="0"/>
              </a:spcAft>
              <a:buSzPts val="2400"/>
              <a:buChar char="−"/>
            </a:pPr>
            <a:r>
              <a:rPr lang="en-US" sz="2400"/>
              <a:t>Model one or more configurations for this scenario formally</a:t>
            </a:r>
            <a:endParaRPr sz="2400"/>
          </a:p>
          <a:p>
            <a:pPr indent="-381000" lvl="2" marL="1371600" marR="0" rtl="0" algn="l">
              <a:lnSpc>
                <a:spcPct val="100000"/>
              </a:lnSpc>
              <a:spcBef>
                <a:spcPts val="1000"/>
              </a:spcBef>
              <a:spcAft>
                <a:spcPts val="0"/>
              </a:spcAft>
              <a:buSzPts val="2400"/>
              <a:buChar char="■"/>
            </a:pPr>
            <a:r>
              <a:rPr lang="en-US" sz="2400"/>
              <a:t>game type</a:t>
            </a:r>
            <a:endParaRPr sz="2400"/>
          </a:p>
          <a:p>
            <a:pPr indent="-381000" lvl="2" marL="1371600" marR="0" rtl="0" algn="l">
              <a:lnSpc>
                <a:spcPct val="100000"/>
              </a:lnSpc>
              <a:spcBef>
                <a:spcPts val="1000"/>
              </a:spcBef>
              <a:spcAft>
                <a:spcPts val="0"/>
              </a:spcAft>
              <a:buSzPts val="2400"/>
              <a:buChar char="■"/>
            </a:pPr>
            <a:r>
              <a:rPr lang="en-US" sz="2400"/>
              <a:t>players</a:t>
            </a:r>
            <a:endParaRPr sz="2400"/>
          </a:p>
          <a:p>
            <a:pPr indent="-381000" lvl="2" marL="1371600" marR="0" rtl="0" algn="l">
              <a:lnSpc>
                <a:spcPct val="100000"/>
              </a:lnSpc>
              <a:spcBef>
                <a:spcPts val="1000"/>
              </a:spcBef>
              <a:spcAft>
                <a:spcPts val="0"/>
              </a:spcAft>
              <a:buSzPts val="2400"/>
              <a:buChar char="■"/>
            </a:pPr>
            <a:r>
              <a:rPr lang="en-US" sz="2400"/>
              <a:t>strategies</a:t>
            </a:r>
            <a:endParaRPr sz="2400"/>
          </a:p>
          <a:p>
            <a:pPr indent="-381000" lvl="2" marL="1371600" marR="0" rtl="0" algn="l">
              <a:lnSpc>
                <a:spcPct val="100000"/>
              </a:lnSpc>
              <a:spcBef>
                <a:spcPts val="1000"/>
              </a:spcBef>
              <a:spcAft>
                <a:spcPts val="0"/>
              </a:spcAft>
              <a:buSzPts val="2400"/>
              <a:buChar char="■"/>
            </a:pPr>
            <a:r>
              <a:rPr lang="en-US" sz="2400"/>
              <a:t>payoffs</a:t>
            </a:r>
            <a:endParaRPr sz="2400"/>
          </a:p>
          <a:p>
            <a:pPr indent="-381000" lvl="2" marL="1371600" marR="0" rtl="0" algn="l">
              <a:lnSpc>
                <a:spcPct val="100000"/>
              </a:lnSpc>
              <a:spcBef>
                <a:spcPts val="1000"/>
              </a:spcBef>
              <a:spcAft>
                <a:spcPts val="0"/>
              </a:spcAft>
              <a:buSzPts val="2400"/>
              <a:buChar char="■"/>
            </a:pPr>
            <a:r>
              <a:rPr lang="en-US" sz="2400"/>
              <a:t>solutions</a:t>
            </a:r>
            <a:endParaRPr sz="2400"/>
          </a:p>
          <a:p>
            <a:pPr indent="-381000" lvl="1" marL="914400" marR="0" rtl="0" algn="l">
              <a:lnSpc>
                <a:spcPct val="100000"/>
              </a:lnSpc>
              <a:spcBef>
                <a:spcPts val="1000"/>
              </a:spcBef>
              <a:spcAft>
                <a:spcPts val="1000"/>
              </a:spcAft>
              <a:buSzPts val="2400"/>
              <a:buChar char="−"/>
            </a:pPr>
            <a:r>
              <a:rPr lang="en-US" sz="2400"/>
              <a:t>Discussion and conclusions</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0"/>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Class project (20)</a:t>
            </a:r>
            <a:endParaRPr b="0" sz="4400" strike="noStrike">
              <a:latin typeface="Arial"/>
              <a:ea typeface="Arial"/>
              <a:cs typeface="Arial"/>
              <a:sym typeface="Arial"/>
            </a:endParaRPr>
          </a:p>
        </p:txBody>
      </p:sp>
      <p:sp>
        <p:nvSpPr>
          <p:cNvPr id="530" name="Google Shape;530;p80"/>
          <p:cNvSpPr txBox="1"/>
          <p:nvPr/>
        </p:nvSpPr>
        <p:spPr>
          <a:xfrm>
            <a:off x="504000" y="1563426"/>
            <a:ext cx="9071700" cy="4590000"/>
          </a:xfrm>
          <a:prstGeom prst="rect">
            <a:avLst/>
          </a:prstGeom>
          <a:noFill/>
          <a:ln>
            <a:noFill/>
          </a:ln>
        </p:spPr>
        <p:txBody>
          <a:bodyPr anchorCtr="0" anchor="t" bIns="0" lIns="0" spcFirstLastPara="1" rIns="0" wrap="square" tIns="0">
            <a:noAutofit/>
          </a:bodyPr>
          <a:lstStyle/>
          <a:p>
            <a:pPr indent="-323999" lvl="0" marL="431999" marR="0" rtl="0" algn="l">
              <a:lnSpc>
                <a:spcPct val="100000"/>
              </a:lnSpc>
              <a:spcBef>
                <a:spcPts val="0"/>
              </a:spcBef>
              <a:spcAft>
                <a:spcPts val="0"/>
              </a:spcAft>
              <a:buClr>
                <a:srgbClr val="000000"/>
              </a:buClr>
              <a:buSzPts val="1440"/>
              <a:buFont typeface="Noto Sans Symbols"/>
              <a:buChar char="●"/>
            </a:pPr>
            <a:r>
              <a:rPr lang="en-US" sz="3200"/>
              <a:t>Algorithmic game theory</a:t>
            </a:r>
            <a:r>
              <a:rPr lang="en-US" sz="3200"/>
              <a:t>:</a:t>
            </a:r>
            <a:endParaRPr sz="3200"/>
          </a:p>
          <a:p>
            <a:pPr indent="-381000" lvl="1" marL="914400" marR="0" rtl="0" algn="l">
              <a:lnSpc>
                <a:spcPct val="100000"/>
              </a:lnSpc>
              <a:spcBef>
                <a:spcPts val="1000"/>
              </a:spcBef>
              <a:spcAft>
                <a:spcPts val="0"/>
              </a:spcAft>
              <a:buSzPts val="2400"/>
              <a:buChar char="−"/>
            </a:pPr>
            <a:r>
              <a:rPr lang="en-US" sz="2400"/>
              <a:t>Pick a type of game</a:t>
            </a:r>
            <a:endParaRPr sz="2400"/>
          </a:p>
          <a:p>
            <a:pPr indent="-381000" lvl="1" marL="914400" marR="0" rtl="0" algn="l">
              <a:lnSpc>
                <a:spcPct val="100000"/>
              </a:lnSpc>
              <a:spcBef>
                <a:spcPts val="1000"/>
              </a:spcBef>
              <a:spcAft>
                <a:spcPts val="0"/>
              </a:spcAft>
              <a:buSzPts val="2400"/>
              <a:buChar char="−"/>
            </a:pPr>
            <a:r>
              <a:rPr lang="en-US" sz="2400"/>
              <a:t>Implement one or more algorithms to find solutions in that type of game</a:t>
            </a:r>
            <a:endParaRPr sz="2400"/>
          </a:p>
          <a:p>
            <a:pPr indent="-381000" lvl="1" marL="914400" marR="0" rtl="0" algn="l">
              <a:lnSpc>
                <a:spcPct val="100000"/>
              </a:lnSpc>
              <a:spcBef>
                <a:spcPts val="1000"/>
              </a:spcBef>
              <a:spcAft>
                <a:spcPts val="0"/>
              </a:spcAft>
              <a:buSzPts val="2400"/>
              <a:buChar char="−"/>
            </a:pPr>
            <a:r>
              <a:rPr lang="en-US" sz="2400"/>
              <a:t>Evaluate how these algorithms perform when the game grows</a:t>
            </a:r>
            <a:endParaRPr sz="2400"/>
          </a:p>
          <a:p>
            <a:pPr indent="-381000" lvl="1" marL="914400" marR="0" rtl="0" algn="l">
              <a:lnSpc>
                <a:spcPct val="100000"/>
              </a:lnSpc>
              <a:spcBef>
                <a:spcPts val="1000"/>
              </a:spcBef>
              <a:spcAft>
                <a:spcPts val="0"/>
              </a:spcAft>
              <a:buSzPts val="2400"/>
              <a:buChar char="−"/>
            </a:pPr>
            <a:r>
              <a:rPr lang="en-US" sz="2400"/>
              <a:t>(optional) Change the algorithms for any given (positive) purpose</a:t>
            </a:r>
            <a:endParaRPr sz="2400"/>
          </a:p>
          <a:p>
            <a:pPr indent="-381000" lvl="1" marL="914400" marR="0" rtl="0" algn="l">
              <a:lnSpc>
                <a:spcPct val="100000"/>
              </a:lnSpc>
              <a:spcBef>
                <a:spcPts val="1000"/>
              </a:spcBef>
              <a:spcAft>
                <a:spcPts val="1000"/>
              </a:spcAft>
              <a:buSzPts val="2400"/>
              <a:buChar char="−"/>
            </a:pPr>
            <a:r>
              <a:rPr lang="en-US" sz="2400"/>
              <a:t>(optional) Evaluate such change</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1"/>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4400"/>
              <a:t>Seminar</a:t>
            </a:r>
            <a:r>
              <a:rPr b="0" lang="en-US" sz="4400" strike="noStrike">
                <a:latin typeface="Arial"/>
                <a:ea typeface="Arial"/>
                <a:cs typeface="Arial"/>
                <a:sym typeface="Arial"/>
              </a:rPr>
              <a:t> (20)</a:t>
            </a:r>
            <a:endParaRPr b="0" sz="4400" strike="noStrike">
              <a:latin typeface="Arial"/>
              <a:ea typeface="Arial"/>
              <a:cs typeface="Arial"/>
              <a:sym typeface="Arial"/>
            </a:endParaRPr>
          </a:p>
        </p:txBody>
      </p:sp>
      <p:sp>
        <p:nvSpPr>
          <p:cNvPr id="536" name="Google Shape;536;p81"/>
          <p:cNvSpPr txBox="1"/>
          <p:nvPr/>
        </p:nvSpPr>
        <p:spPr>
          <a:xfrm>
            <a:off x="504000" y="1563425"/>
            <a:ext cx="9071700" cy="5007000"/>
          </a:xfrm>
          <a:prstGeom prst="rect">
            <a:avLst/>
          </a:prstGeom>
          <a:noFill/>
          <a:ln>
            <a:noFill/>
          </a:ln>
        </p:spPr>
        <p:txBody>
          <a:bodyPr anchorCtr="0" anchor="t" bIns="0" lIns="0" spcFirstLastPara="1" rIns="0" wrap="square" tIns="0">
            <a:noAutofit/>
          </a:bodyPr>
          <a:lstStyle/>
          <a:p>
            <a:pPr indent="-323999" lvl="0" marL="431999" marR="0" rtl="0" algn="l">
              <a:lnSpc>
                <a:spcPct val="100000"/>
              </a:lnSpc>
              <a:spcBef>
                <a:spcPts val="0"/>
              </a:spcBef>
              <a:spcAft>
                <a:spcPts val="0"/>
              </a:spcAft>
              <a:buClr>
                <a:srgbClr val="000000"/>
              </a:buClr>
              <a:buSzPts val="1440"/>
              <a:buFont typeface="Noto Sans Symbols"/>
              <a:buChar char="●"/>
            </a:pPr>
            <a:r>
              <a:rPr lang="en-US" sz="3200"/>
              <a:t>Alternative class project</a:t>
            </a:r>
            <a:endParaRPr sz="3200"/>
          </a:p>
          <a:p>
            <a:pPr indent="-381000" lvl="1" marL="914400" marR="0" rtl="0" algn="l">
              <a:lnSpc>
                <a:spcPct val="100000"/>
              </a:lnSpc>
              <a:spcBef>
                <a:spcPts val="1000"/>
              </a:spcBef>
              <a:spcAft>
                <a:spcPts val="0"/>
              </a:spcAft>
              <a:buSzPts val="2400"/>
              <a:buChar char="−"/>
            </a:pPr>
            <a:r>
              <a:rPr lang="en-US" sz="2400"/>
              <a:t>Find an interesting research paper that (uses / deals with) game theory</a:t>
            </a:r>
            <a:endParaRPr sz="2400"/>
          </a:p>
          <a:p>
            <a:pPr indent="-381000" lvl="1" marL="914400" marR="0" rtl="0" algn="l">
              <a:lnSpc>
                <a:spcPct val="100000"/>
              </a:lnSpc>
              <a:spcBef>
                <a:spcPts val="1000"/>
              </a:spcBef>
              <a:spcAft>
                <a:spcPts val="0"/>
              </a:spcAft>
              <a:buSzPts val="2400"/>
              <a:buChar char="−"/>
            </a:pPr>
            <a:r>
              <a:rPr lang="en-US" sz="2400"/>
              <a:t>Look for papers published in top venus:</a:t>
            </a:r>
            <a:endParaRPr sz="2400"/>
          </a:p>
          <a:p>
            <a:pPr indent="-381000" lvl="2" marL="1371600" marR="0" rtl="0" algn="l">
              <a:lnSpc>
                <a:spcPct val="100000"/>
              </a:lnSpc>
              <a:spcBef>
                <a:spcPts val="1000"/>
              </a:spcBef>
              <a:spcAft>
                <a:spcPts val="0"/>
              </a:spcAft>
              <a:buSzPts val="2400"/>
              <a:buChar char="■"/>
            </a:pPr>
            <a:r>
              <a:rPr lang="en-US" sz="2400" u="sng">
                <a:solidFill>
                  <a:schemeClr val="hlink"/>
                </a:solidFill>
                <a:hlinkClick r:id="rId3"/>
              </a:rPr>
              <a:t>https://scholar.google.com.br/citations?view_op=top_venues&amp;hl=en&amp;vq=eng_gametheorydecisionscience</a:t>
            </a:r>
            <a:endParaRPr sz="2400"/>
          </a:p>
          <a:p>
            <a:pPr indent="-381000" lvl="1" marL="914400" rtl="0" algn="l">
              <a:spcBef>
                <a:spcPts val="1000"/>
              </a:spcBef>
              <a:spcAft>
                <a:spcPts val="0"/>
              </a:spcAft>
              <a:buSzPts val="2400"/>
              <a:buChar char="−"/>
            </a:pPr>
            <a:r>
              <a:rPr lang="en-US" sz="2400">
                <a:solidFill>
                  <a:schemeClr val="dk1"/>
                </a:solidFill>
              </a:rPr>
              <a:t>Alternatively, find a topic that was not cover in class</a:t>
            </a:r>
            <a:endParaRPr sz="2400">
              <a:solidFill>
                <a:schemeClr val="dk1"/>
              </a:solidFill>
            </a:endParaRPr>
          </a:p>
          <a:p>
            <a:pPr indent="-381000" lvl="1" marL="914400" rtl="0" algn="l">
              <a:spcBef>
                <a:spcPts val="1000"/>
              </a:spcBef>
              <a:spcAft>
                <a:spcPts val="0"/>
              </a:spcAft>
              <a:buSzPts val="2400"/>
              <a:buChar char="−"/>
            </a:pPr>
            <a:r>
              <a:rPr lang="en-US" sz="2400">
                <a:solidFill>
                  <a:schemeClr val="dk1"/>
                </a:solidFill>
              </a:rPr>
              <a:t>Make a didactic presentation, explaining the paper or the topic in details</a:t>
            </a:r>
            <a:endParaRPr sz="2400"/>
          </a:p>
          <a:p>
            <a:pPr indent="-381000" lvl="1" marL="914400" marR="0" rtl="0" algn="l">
              <a:lnSpc>
                <a:spcPct val="100000"/>
              </a:lnSpc>
              <a:spcBef>
                <a:spcPts val="1000"/>
              </a:spcBef>
              <a:spcAft>
                <a:spcPts val="1000"/>
              </a:spcAft>
              <a:buSzPts val="2400"/>
              <a:buChar char="−"/>
            </a:pPr>
            <a:r>
              <a:rPr lang="en-US" sz="2400"/>
              <a:t>Expected length of the presentation: 20 minutes</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2"/>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Participation (10)</a:t>
            </a:r>
            <a:endParaRPr b="0" sz="4400" strike="noStrike">
              <a:latin typeface="Arial"/>
              <a:ea typeface="Arial"/>
              <a:cs typeface="Arial"/>
              <a:sym typeface="Arial"/>
            </a:endParaRPr>
          </a:p>
        </p:txBody>
      </p:sp>
      <p:sp>
        <p:nvSpPr>
          <p:cNvPr id="542" name="Google Shape;542;p82"/>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3999" lvl="0" marL="431999" marR="0" rtl="0" algn="l">
              <a:spcBef>
                <a:spcPts val="0"/>
              </a:spcBef>
              <a:spcAft>
                <a:spcPts val="0"/>
              </a:spcAft>
              <a:buClr>
                <a:srgbClr val="000000"/>
              </a:buClr>
              <a:buSzPts val="1440"/>
              <a:buFont typeface="Noto Sans Symbols"/>
              <a:buChar char="●"/>
            </a:pPr>
            <a:r>
              <a:rPr lang="en-US" sz="3200"/>
              <a:t>Points are given on my best judgement (sorry!)</a:t>
            </a:r>
            <a:endParaRPr sz="3200"/>
          </a:p>
          <a:p>
            <a:pPr indent="-323999" lvl="0" marL="431999" marR="0" rtl="0" algn="l">
              <a:spcBef>
                <a:spcPts val="1000"/>
              </a:spcBef>
              <a:spcAft>
                <a:spcPts val="0"/>
              </a:spcAft>
              <a:buClr>
                <a:srgbClr val="000000"/>
              </a:buClr>
              <a:buSzPts val="1440"/>
              <a:buFont typeface="Noto Sans Symbols"/>
              <a:buChar char="●"/>
            </a:pPr>
            <a:r>
              <a:rPr lang="en-US" sz="3200"/>
              <a:t>Lower bounded by:</a:t>
            </a:r>
            <a:endParaRPr sz="3200"/>
          </a:p>
          <a:p>
            <a:pPr indent="-320040" lvl="1" marL="914400" marR="0" rtl="0" algn="l">
              <a:spcBef>
                <a:spcPts val="1000"/>
              </a:spcBef>
              <a:spcAft>
                <a:spcPts val="0"/>
              </a:spcAft>
              <a:buClr>
                <a:srgbClr val="000000"/>
              </a:buClr>
              <a:buSzPts val="1440"/>
              <a:buFont typeface="Noto Sans Symbols"/>
              <a:buChar char="−"/>
            </a:pPr>
            <a:r>
              <a:rPr b="0" lang="en-US" sz="3200" strike="noStrike">
                <a:latin typeface="Arial"/>
                <a:ea typeface="Arial"/>
                <a:cs typeface="Arial"/>
                <a:sym typeface="Arial"/>
              </a:rPr>
              <a:t>I will ask for students to participate in several activities during classes</a:t>
            </a:r>
            <a:endParaRPr b="0" sz="3200" strike="noStrike">
              <a:latin typeface="Arial"/>
              <a:ea typeface="Arial"/>
              <a:cs typeface="Arial"/>
              <a:sym typeface="Arial"/>
            </a:endParaRPr>
          </a:p>
          <a:p>
            <a:pPr indent="-361950" lvl="2" marL="13716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Games, quizzes, exercises</a:t>
            </a:r>
            <a:endParaRPr i="1" sz="3200" u="sng">
              <a:solidFill>
                <a:schemeClr val="dk1"/>
              </a:solidFill>
            </a:endParaRPr>
          </a:p>
          <a:p>
            <a:pPr indent="-320040" lvl="1" marL="914400" rtl="0" algn="l">
              <a:spcBef>
                <a:spcPts val="1000"/>
              </a:spcBef>
              <a:spcAft>
                <a:spcPts val="0"/>
              </a:spcAft>
              <a:buClr>
                <a:schemeClr val="dk1"/>
              </a:buClr>
              <a:buSzPts val="1440"/>
              <a:buFont typeface="Noto Sans Symbols"/>
              <a:buChar char="−"/>
            </a:pPr>
            <a:r>
              <a:rPr lang="en-US" sz="3200">
                <a:solidFill>
                  <a:schemeClr val="dk1"/>
                </a:solidFill>
              </a:rPr>
              <a:t>You will get points by your participation and performance in those activities</a:t>
            </a:r>
            <a:endParaRPr sz="2800"/>
          </a:p>
          <a:p>
            <a:pPr indent="0" lvl="0" marL="914400" marR="0" rtl="0" algn="l">
              <a:spcBef>
                <a:spcPts val="1134"/>
              </a:spcBef>
              <a:spcAft>
                <a:spcPts val="0"/>
              </a:spcAft>
              <a:buNone/>
            </a:pPr>
            <a:r>
              <a:t/>
            </a:r>
            <a:endParaRPr sz="2800"/>
          </a:p>
          <a:p>
            <a:pPr indent="-190649" lvl="1" marL="864000" marR="0" rtl="0" algn="l">
              <a:spcBef>
                <a:spcPts val="1134"/>
              </a:spcBef>
              <a:spcAft>
                <a:spcPts val="0"/>
              </a:spcAft>
              <a:buClr>
                <a:srgbClr val="000000"/>
              </a:buClr>
              <a:buSzPts val="2100"/>
              <a:buFont typeface="Noto Sans Symbols"/>
              <a:buNone/>
            </a:pPr>
            <a:r>
              <a:t/>
            </a:r>
            <a:endParaRPr b="0" i="0" sz="2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2">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Before we start...</a:t>
            </a:r>
            <a:endParaRPr b="0" i="0" sz="4400" u="none" cap="none" strike="noStrike">
              <a:latin typeface="Arial"/>
              <a:ea typeface="Arial"/>
              <a:cs typeface="Arial"/>
              <a:sym typeface="Arial"/>
            </a:endParaRPr>
          </a:p>
        </p:txBody>
      </p:sp>
      <p:sp>
        <p:nvSpPr>
          <p:cNvPr id="101" name="Google Shape;101;p20"/>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This course is about modeling</a:t>
            </a:r>
            <a:endParaRPr b="0" i="0" sz="3200" u="none" cap="none" strike="noStrike">
              <a:latin typeface="Arial"/>
              <a:ea typeface="Arial"/>
              <a:cs typeface="Arial"/>
              <a:sym typeface="Arial"/>
            </a:endParaRPr>
          </a:p>
        </p:txBody>
      </p:sp>
      <p:pic>
        <p:nvPicPr>
          <p:cNvPr id="102" name="Google Shape;102;p20"/>
          <p:cNvPicPr preferRelativeResize="0"/>
          <p:nvPr/>
        </p:nvPicPr>
        <p:blipFill rotWithShape="1">
          <a:blip r:embed="rId3">
            <a:alphaModFix/>
          </a:blip>
          <a:srcRect b="0" l="0" r="0" t="0"/>
          <a:stretch/>
        </p:blipFill>
        <p:spPr>
          <a:xfrm>
            <a:off x="1872000" y="2880000"/>
            <a:ext cx="6262560" cy="40320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6" name="Shape 546"/>
        <p:cNvGrpSpPr/>
        <p:nvPr/>
      </p:nvGrpSpPr>
      <p:grpSpPr>
        <a:xfrm>
          <a:off x="0" y="0"/>
          <a:ext cx="0" cy="0"/>
          <a:chOff x="0" y="0"/>
          <a:chExt cx="0" cy="0"/>
        </a:xfrm>
      </p:grpSpPr>
      <p:sp>
        <p:nvSpPr>
          <p:cNvPr id="547" name="Google Shape;547;p83"/>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4400"/>
              <a:t>Games</a:t>
            </a:r>
            <a:endParaRPr b="0" sz="4400" strike="noStrike">
              <a:latin typeface="Arial"/>
              <a:ea typeface="Arial"/>
              <a:cs typeface="Arial"/>
              <a:sym typeface="Arial"/>
            </a:endParaRPr>
          </a:p>
        </p:txBody>
      </p:sp>
      <p:sp>
        <p:nvSpPr>
          <p:cNvPr id="548" name="Google Shape;548;p83"/>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0040" lvl="0" marL="457200" rtl="0" algn="l">
              <a:spcBef>
                <a:spcPts val="0"/>
              </a:spcBef>
              <a:spcAft>
                <a:spcPts val="0"/>
              </a:spcAft>
              <a:buClr>
                <a:schemeClr val="dk1"/>
              </a:buClr>
              <a:buSzPts val="1440"/>
              <a:buFont typeface="Noto Sans Symbols"/>
              <a:buChar char="●"/>
            </a:pPr>
            <a:r>
              <a:rPr lang="en-US" sz="3200">
                <a:solidFill>
                  <a:schemeClr val="dk1"/>
                </a:solidFill>
              </a:rPr>
              <a:t>Students will be called randomly</a:t>
            </a:r>
            <a:endParaRPr i="1" sz="3200" u="sng">
              <a:solidFill>
                <a:schemeClr val="dk1"/>
              </a:solidFill>
            </a:endParaRPr>
          </a:p>
          <a:p>
            <a:pPr indent="-320040" lvl="0" marL="457200" rtl="0" algn="l">
              <a:spcBef>
                <a:spcPts val="1000"/>
              </a:spcBef>
              <a:spcAft>
                <a:spcPts val="0"/>
              </a:spcAft>
              <a:buClr>
                <a:schemeClr val="dk1"/>
              </a:buClr>
              <a:buSzPts val="1440"/>
              <a:buFont typeface="Noto Sans Symbols"/>
              <a:buChar char="●"/>
            </a:pPr>
            <a:r>
              <a:rPr lang="en-US" sz="3200">
                <a:solidFill>
                  <a:schemeClr val="dk1"/>
                </a:solidFill>
              </a:rPr>
              <a:t>Every time you do not participate, you lose 2 points</a:t>
            </a:r>
            <a:endParaRPr i="1" sz="3200" u="sng">
              <a:solidFill>
                <a:schemeClr val="dk1"/>
              </a:solidFill>
            </a:endParaRPr>
          </a:p>
          <a:p>
            <a:pPr indent="-320040" lvl="0" marL="457200" rtl="0" algn="l">
              <a:spcBef>
                <a:spcPts val="1000"/>
              </a:spcBef>
              <a:spcAft>
                <a:spcPts val="0"/>
              </a:spcAft>
              <a:buClr>
                <a:schemeClr val="dk1"/>
              </a:buClr>
              <a:buSzPts val="1440"/>
              <a:buFont typeface="Noto Sans Symbols"/>
              <a:buChar char="●"/>
            </a:pPr>
            <a:r>
              <a:rPr lang="en-US" sz="3200">
                <a:solidFill>
                  <a:schemeClr val="dk1"/>
                </a:solidFill>
              </a:rPr>
              <a:t>Every time you perform better than the baseline outcome, you gain 1 point</a:t>
            </a:r>
            <a:endParaRPr i="1" sz="3200" u="sng">
              <a:solidFill>
                <a:schemeClr val="dk1"/>
              </a:solidFill>
            </a:endParaRPr>
          </a:p>
          <a:p>
            <a:pPr indent="-320040" lvl="0" marL="457200" rtl="0" algn="l">
              <a:spcBef>
                <a:spcPts val="1000"/>
              </a:spcBef>
              <a:spcAft>
                <a:spcPts val="0"/>
              </a:spcAft>
              <a:buClr>
                <a:schemeClr val="dk1"/>
              </a:buClr>
              <a:buSzPts val="1440"/>
              <a:buFont typeface="Noto Sans Symbols"/>
              <a:buChar char="●"/>
            </a:pPr>
            <a:r>
              <a:rPr lang="en-US" sz="3200">
                <a:solidFill>
                  <a:schemeClr val="dk1"/>
                </a:solidFill>
              </a:rPr>
              <a:t>Every time you perform worse than the baseline outcome, you lose 1 point</a:t>
            </a:r>
            <a:endParaRPr i="1" sz="3200" u="sng">
              <a:solidFill>
                <a:schemeClr val="dk1"/>
              </a:solidFill>
            </a:endParaRPr>
          </a:p>
          <a:p>
            <a:pPr indent="-320040" lvl="0" marL="457200" rtl="0" algn="l">
              <a:spcBef>
                <a:spcPts val="1000"/>
              </a:spcBef>
              <a:spcAft>
                <a:spcPts val="1000"/>
              </a:spcAft>
              <a:buClr>
                <a:schemeClr val="dk1"/>
              </a:buClr>
              <a:buSzPts val="1440"/>
              <a:buFont typeface="Noto Sans Symbols"/>
              <a:buChar char="●"/>
            </a:pPr>
            <a:r>
              <a:rPr lang="en-US" sz="3200">
                <a:solidFill>
                  <a:schemeClr val="dk1"/>
                </a:solidFill>
              </a:rPr>
              <a:t>For every game, I will show what is the baseline outcome</a:t>
            </a:r>
            <a:endParaRPr sz="32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84"/>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chemeClr val="dk1"/>
                </a:solidFill>
                <a:latin typeface="Arial"/>
                <a:ea typeface="Arial"/>
                <a:cs typeface="Arial"/>
                <a:sym typeface="Arial"/>
              </a:rPr>
              <a:t>Grading</a:t>
            </a:r>
            <a:endParaRPr b="0" sz="4400" strike="noStrike">
              <a:solidFill>
                <a:schemeClr val="dk1"/>
              </a:solidFill>
              <a:latin typeface="Arial"/>
              <a:ea typeface="Arial"/>
              <a:cs typeface="Arial"/>
              <a:sym typeface="Arial"/>
            </a:endParaRPr>
          </a:p>
        </p:txBody>
      </p:sp>
      <p:sp>
        <p:nvSpPr>
          <p:cNvPr id="554" name="Google Shape;554;p84"/>
          <p:cNvSpPr txBox="1"/>
          <p:nvPr/>
        </p:nvSpPr>
        <p:spPr>
          <a:xfrm>
            <a:off x="504000" y="1769040"/>
            <a:ext cx="9071700" cy="4384500"/>
          </a:xfrm>
          <a:prstGeom prst="rect">
            <a:avLst/>
          </a:prstGeom>
          <a:noFill/>
          <a:ln>
            <a:noFill/>
          </a:ln>
        </p:spPr>
        <p:txBody>
          <a:bodyPr anchorCtr="0" anchor="t" bIns="0" lIns="0" spcFirstLastPara="1" rIns="0" wrap="square" tIns="0">
            <a:noAutofit/>
          </a:bodyPr>
          <a:lstStyle/>
          <a:p>
            <a:pPr indent="-323999" lvl="0" marL="431999" marR="0" rtl="0" algn="l">
              <a:spcBef>
                <a:spcPts val="0"/>
              </a:spcBef>
              <a:spcAft>
                <a:spcPts val="0"/>
              </a:spcAft>
              <a:buClr>
                <a:schemeClr val="accent2"/>
              </a:buClr>
              <a:buSzPts val="1440"/>
              <a:buFont typeface="Noto Sans Symbols"/>
              <a:buChar char="●"/>
            </a:pPr>
            <a:r>
              <a:rPr b="1" lang="en-US" sz="3200" strike="noStrike">
                <a:solidFill>
                  <a:schemeClr val="accent2"/>
                </a:solidFill>
              </a:rPr>
              <a:t>2 Exams (</a:t>
            </a:r>
            <a:r>
              <a:rPr b="1" lang="en-US" sz="3200">
                <a:solidFill>
                  <a:schemeClr val="accent2"/>
                </a:solidFill>
              </a:rPr>
              <a:t>25</a:t>
            </a:r>
            <a:r>
              <a:rPr b="1" lang="en-US" sz="3200" strike="noStrike">
                <a:solidFill>
                  <a:schemeClr val="accent2"/>
                </a:solidFill>
              </a:rPr>
              <a:t> + </a:t>
            </a:r>
            <a:r>
              <a:rPr b="1" lang="en-US" sz="3200">
                <a:solidFill>
                  <a:schemeClr val="accent2"/>
                </a:solidFill>
              </a:rPr>
              <a:t>25</a:t>
            </a:r>
            <a:r>
              <a:rPr b="1" lang="en-US" sz="3200" strike="noStrike">
                <a:solidFill>
                  <a:schemeClr val="accent2"/>
                </a:solidFill>
              </a:rPr>
              <a:t>)</a:t>
            </a:r>
            <a:endParaRPr b="1" sz="3200" strike="noStrike">
              <a:solidFill>
                <a:schemeClr val="accent2"/>
              </a:solidFill>
            </a:endParaRPr>
          </a:p>
          <a:p>
            <a:pPr indent="-323999" lvl="0" marL="431999"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1</a:t>
            </a:r>
            <a:r>
              <a:rPr lang="en-US" sz="3200"/>
              <a:t> Seminar</a:t>
            </a:r>
            <a:r>
              <a:rPr b="0" lang="en-US" sz="3200" strike="noStrike">
                <a:latin typeface="Arial"/>
                <a:ea typeface="Arial"/>
                <a:cs typeface="Arial"/>
                <a:sym typeface="Arial"/>
              </a:rPr>
              <a:t> </a:t>
            </a:r>
            <a:r>
              <a:rPr lang="en-US" sz="3200"/>
              <a:t>or Class Project </a:t>
            </a:r>
            <a:r>
              <a:rPr b="0" lang="en-US" sz="3200" strike="noStrike">
                <a:latin typeface="Arial"/>
                <a:ea typeface="Arial"/>
                <a:cs typeface="Arial"/>
                <a:sym typeface="Arial"/>
              </a:rPr>
              <a:t>(</a:t>
            </a:r>
            <a:r>
              <a:rPr lang="en-US" sz="3200"/>
              <a:t>20</a:t>
            </a:r>
            <a:r>
              <a:rPr b="0" lang="en-US" sz="3200" strike="noStrike">
                <a:latin typeface="Arial"/>
                <a:ea typeface="Arial"/>
                <a:cs typeface="Arial"/>
                <a:sym typeface="Arial"/>
              </a:rPr>
              <a:t>)</a:t>
            </a:r>
            <a:endParaRPr b="0" sz="3200" strike="noStrike">
              <a:latin typeface="Arial"/>
              <a:ea typeface="Arial"/>
              <a:cs typeface="Arial"/>
              <a:sym typeface="Arial"/>
            </a:endParaRPr>
          </a:p>
          <a:p>
            <a:pPr indent="-323999" lvl="0" marL="431999" marR="0" rtl="0" algn="l">
              <a:spcBef>
                <a:spcPts val="1417"/>
              </a:spcBef>
              <a:spcAft>
                <a:spcPts val="0"/>
              </a:spcAft>
              <a:buClr>
                <a:srgbClr val="000000"/>
              </a:buClr>
              <a:buSzPts val="1440"/>
              <a:buFont typeface="Noto Sans Symbols"/>
              <a:buChar char="●"/>
            </a:pPr>
            <a:r>
              <a:rPr lang="en-US" sz="3200"/>
              <a:t>3 exercise lists (20</a:t>
            </a:r>
            <a:r>
              <a:rPr b="0" lang="en-US" sz="3200" strike="noStrike">
                <a:latin typeface="Arial"/>
                <a:ea typeface="Arial"/>
                <a:cs typeface="Arial"/>
                <a:sym typeface="Arial"/>
              </a:rPr>
              <a:t>)</a:t>
            </a:r>
            <a:endParaRPr b="0" sz="3200" strike="noStrike">
              <a:latin typeface="Arial"/>
              <a:ea typeface="Arial"/>
              <a:cs typeface="Arial"/>
              <a:sym typeface="Arial"/>
            </a:endParaRPr>
          </a:p>
          <a:p>
            <a:pPr indent="-323999" lvl="0" marL="431999" marR="0" rtl="0" algn="l">
              <a:spcBef>
                <a:spcPts val="1417"/>
              </a:spcBef>
              <a:spcAft>
                <a:spcPts val="0"/>
              </a:spcAft>
              <a:buClr>
                <a:srgbClr val="000000"/>
              </a:buClr>
              <a:buSzPts val="1440"/>
              <a:buFont typeface="Noto Sans Symbols"/>
              <a:buChar char="●"/>
            </a:pPr>
            <a:r>
              <a:rPr lang="en-US" sz="3200"/>
              <a:t>P</a:t>
            </a:r>
            <a:r>
              <a:rPr b="0" lang="en-US" sz="3200" strike="noStrike">
                <a:latin typeface="Arial"/>
                <a:ea typeface="Arial"/>
                <a:cs typeface="Arial"/>
                <a:sym typeface="Arial"/>
              </a:rPr>
              <a:t>articipation (</a:t>
            </a:r>
            <a:r>
              <a:rPr lang="en-US" sz="3200"/>
              <a:t>10</a:t>
            </a:r>
            <a:r>
              <a:rPr b="0" lang="en-US" sz="3200" strike="noStrike">
                <a:latin typeface="Arial"/>
                <a:ea typeface="Arial"/>
                <a:cs typeface="Arial"/>
                <a:sym typeface="Arial"/>
              </a:rPr>
              <a:t>)</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4">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5"/>
          <p:cNvSpPr txBox="1"/>
          <p:nvPr/>
        </p:nvSpPr>
        <p:spPr>
          <a:xfrm>
            <a:off x="551520" y="11088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Agenda</a:t>
            </a:r>
            <a:endParaRPr b="0" sz="4400" strike="noStrike">
              <a:latin typeface="Arial"/>
              <a:ea typeface="Arial"/>
              <a:cs typeface="Arial"/>
              <a:sym typeface="Arial"/>
            </a:endParaRPr>
          </a:p>
        </p:txBody>
      </p:sp>
      <p:sp>
        <p:nvSpPr>
          <p:cNvPr id="560" name="Google Shape;560;p85"/>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What is game theory?</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Computer Science applications</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Course program</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Grading</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1" i="1" lang="en-US" sz="3200" u="sng" strike="noStrike">
                <a:latin typeface="Arial"/>
                <a:ea typeface="Arial"/>
                <a:cs typeface="Arial"/>
                <a:sym typeface="Arial"/>
              </a:rPr>
              <a:t>References</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Goals</a:t>
            </a:r>
            <a:endParaRPr b="0" sz="3200" strike="noStrike">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6"/>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References</a:t>
            </a:r>
            <a:endParaRPr b="0" sz="4400" strike="noStrike">
              <a:latin typeface="Arial"/>
              <a:ea typeface="Arial"/>
              <a:cs typeface="Arial"/>
              <a:sym typeface="Arial"/>
            </a:endParaRPr>
          </a:p>
        </p:txBody>
      </p:sp>
      <p:sp>
        <p:nvSpPr>
          <p:cNvPr id="566" name="Google Shape;566;p86"/>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Slides</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Books</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Courses</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Papers</a:t>
            </a:r>
            <a:endParaRPr b="0" sz="3200" strike="noStrike">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7"/>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Slides</a:t>
            </a:r>
            <a:endParaRPr b="0" sz="4400" strike="noStrike">
              <a:latin typeface="Arial"/>
              <a:ea typeface="Arial"/>
              <a:cs typeface="Arial"/>
              <a:sym typeface="Arial"/>
            </a:endParaRPr>
          </a:p>
        </p:txBody>
      </p:sp>
      <p:sp>
        <p:nvSpPr>
          <p:cNvPr id="572" name="Google Shape;572;p87"/>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I will post all the slides </a:t>
            </a:r>
            <a:r>
              <a:rPr lang="en-US" sz="3200"/>
              <a:t>on</a:t>
            </a:r>
            <a:r>
              <a:rPr b="0" lang="en-US" sz="3200" strike="noStrike">
                <a:latin typeface="Arial"/>
                <a:ea typeface="Arial"/>
                <a:cs typeface="Arial"/>
                <a:sym typeface="Arial"/>
              </a:rPr>
              <a:t> Moodle</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The slides may contain material different from the books</a:t>
            </a:r>
            <a:endParaRPr b="0" sz="3200" strike="noStrike">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88"/>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Books</a:t>
            </a:r>
            <a:endParaRPr b="0" sz="4400" strike="noStrike">
              <a:latin typeface="Arial"/>
              <a:ea typeface="Arial"/>
              <a:cs typeface="Arial"/>
              <a:sym typeface="Arial"/>
            </a:endParaRPr>
          </a:p>
        </p:txBody>
      </p:sp>
      <p:pic>
        <p:nvPicPr>
          <p:cNvPr id="578" name="Google Shape;578;p88"/>
          <p:cNvPicPr preferRelativeResize="0"/>
          <p:nvPr/>
        </p:nvPicPr>
        <p:blipFill rotWithShape="1">
          <a:blip r:embed="rId3">
            <a:alphaModFix/>
          </a:blip>
          <a:srcRect b="0" l="0" r="0" t="0"/>
          <a:stretch/>
        </p:blipFill>
        <p:spPr>
          <a:xfrm>
            <a:off x="2880000" y="1584000"/>
            <a:ext cx="4513320" cy="56160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9"/>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Books</a:t>
            </a:r>
            <a:endParaRPr b="0" sz="4400" strike="noStrike">
              <a:latin typeface="Arial"/>
              <a:ea typeface="Arial"/>
              <a:cs typeface="Arial"/>
              <a:sym typeface="Arial"/>
            </a:endParaRPr>
          </a:p>
        </p:txBody>
      </p:sp>
      <p:pic>
        <p:nvPicPr>
          <p:cNvPr id="584" name="Google Shape;584;p89"/>
          <p:cNvPicPr preferRelativeResize="0"/>
          <p:nvPr/>
        </p:nvPicPr>
        <p:blipFill rotWithShape="1">
          <a:blip r:embed="rId3">
            <a:alphaModFix/>
          </a:blip>
          <a:srcRect b="0" l="0" r="0" t="0"/>
          <a:stretch/>
        </p:blipFill>
        <p:spPr>
          <a:xfrm>
            <a:off x="3060000" y="1692000"/>
            <a:ext cx="4037760" cy="56160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90"/>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Books</a:t>
            </a:r>
            <a:endParaRPr b="0" sz="4400" strike="noStrike">
              <a:latin typeface="Arial"/>
              <a:ea typeface="Arial"/>
              <a:cs typeface="Arial"/>
              <a:sym typeface="Arial"/>
            </a:endParaRPr>
          </a:p>
        </p:txBody>
      </p:sp>
      <p:pic>
        <p:nvPicPr>
          <p:cNvPr id="590" name="Google Shape;590;p90"/>
          <p:cNvPicPr preferRelativeResize="0"/>
          <p:nvPr/>
        </p:nvPicPr>
        <p:blipFill rotWithShape="1">
          <a:blip r:embed="rId3">
            <a:alphaModFix/>
          </a:blip>
          <a:srcRect b="0" l="0" r="0" t="0"/>
          <a:stretch/>
        </p:blipFill>
        <p:spPr>
          <a:xfrm>
            <a:off x="2742840" y="1656000"/>
            <a:ext cx="4817160" cy="5616000"/>
          </a:xfrm>
          <a:prstGeom prst="rect">
            <a:avLst/>
          </a:prstGeom>
          <a:noFill/>
          <a:ln>
            <a:noFill/>
          </a:ln>
        </p:spPr>
      </p:pic>
      <p:sp>
        <p:nvSpPr>
          <p:cNvPr id="591" name="Google Shape;591;p90"/>
          <p:cNvSpPr/>
          <p:nvPr/>
        </p:nvSpPr>
        <p:spPr>
          <a:xfrm>
            <a:off x="2592000" y="1563480"/>
            <a:ext cx="4752000" cy="578052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91"/>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Books</a:t>
            </a:r>
            <a:endParaRPr b="0" sz="4400" strike="noStrike">
              <a:latin typeface="Arial"/>
              <a:ea typeface="Arial"/>
              <a:cs typeface="Arial"/>
              <a:sym typeface="Arial"/>
            </a:endParaRPr>
          </a:p>
        </p:txBody>
      </p:sp>
      <p:pic>
        <p:nvPicPr>
          <p:cNvPr id="597" name="Google Shape;597;p91"/>
          <p:cNvPicPr preferRelativeResize="0"/>
          <p:nvPr/>
        </p:nvPicPr>
        <p:blipFill rotWithShape="1">
          <a:blip r:embed="rId3">
            <a:alphaModFix/>
          </a:blip>
          <a:srcRect b="0" l="0" r="0" t="0"/>
          <a:stretch/>
        </p:blipFill>
        <p:spPr>
          <a:xfrm>
            <a:off x="2952000" y="1655280"/>
            <a:ext cx="4248000" cy="554472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92"/>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Books</a:t>
            </a:r>
            <a:endParaRPr b="0" sz="4400" strike="noStrike">
              <a:latin typeface="Arial"/>
              <a:ea typeface="Arial"/>
              <a:cs typeface="Arial"/>
              <a:sym typeface="Arial"/>
            </a:endParaRPr>
          </a:p>
        </p:txBody>
      </p:sp>
      <p:pic>
        <p:nvPicPr>
          <p:cNvPr id="603" name="Google Shape;603;p92"/>
          <p:cNvPicPr preferRelativeResize="0"/>
          <p:nvPr/>
        </p:nvPicPr>
        <p:blipFill rotWithShape="1">
          <a:blip r:embed="rId3">
            <a:alphaModFix/>
          </a:blip>
          <a:srcRect b="0" l="0" r="0" t="0"/>
          <a:stretch/>
        </p:blipFill>
        <p:spPr>
          <a:xfrm>
            <a:off x="3168000" y="1656000"/>
            <a:ext cx="3634200" cy="5544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What is game theory?</a:t>
            </a:r>
            <a:endParaRPr b="0" i="0" sz="4400" u="none" cap="none" strike="noStrike">
              <a:latin typeface="Arial"/>
              <a:ea typeface="Arial"/>
              <a:cs typeface="Arial"/>
              <a:sym typeface="Arial"/>
            </a:endParaRPr>
          </a:p>
        </p:txBody>
      </p:sp>
      <p:sp>
        <p:nvSpPr>
          <p:cNvPr id="108" name="Google Shape;108;p21"/>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Game theory studies settings where multiple players (agents) each have</a:t>
            </a:r>
            <a:endParaRPr b="0" i="0" sz="32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different preferences (utility functions)</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different actions that they can take</a:t>
            </a:r>
            <a:endParaRPr b="0" i="0" sz="2800" u="none" cap="none" strike="noStrike">
              <a:latin typeface="Arial"/>
              <a:ea typeface="Arial"/>
              <a:cs typeface="Arial"/>
              <a:sym typeface="Arial"/>
            </a:endParaRPr>
          </a:p>
          <a:p>
            <a:pPr indent="-243990" lvl="0" marL="432000" marR="0" rtl="0" algn="l">
              <a:spcBef>
                <a:spcPts val="1417"/>
              </a:spcBef>
              <a:spcAft>
                <a:spcPts val="0"/>
              </a:spcAft>
              <a:buClr>
                <a:srgbClr val="000000"/>
              </a:buClr>
              <a:buSzPts val="1260"/>
              <a:buFont typeface="Noto Sans Symbols"/>
              <a:buNone/>
            </a:pPr>
            <a:r>
              <a:t/>
            </a:r>
            <a:endParaRPr b="0" i="0" sz="2800" u="none" cap="none" strike="noStrike">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93"/>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Books</a:t>
            </a:r>
            <a:endParaRPr b="0" sz="4400" strike="noStrike">
              <a:latin typeface="Arial"/>
              <a:ea typeface="Arial"/>
              <a:cs typeface="Arial"/>
              <a:sym typeface="Arial"/>
            </a:endParaRPr>
          </a:p>
        </p:txBody>
      </p:sp>
      <p:pic>
        <p:nvPicPr>
          <p:cNvPr id="609" name="Google Shape;609;p93"/>
          <p:cNvPicPr preferRelativeResize="0"/>
          <p:nvPr/>
        </p:nvPicPr>
        <p:blipFill rotWithShape="1">
          <a:blip r:embed="rId3">
            <a:alphaModFix/>
          </a:blip>
          <a:srcRect b="0" l="0" r="0" t="0"/>
          <a:stretch/>
        </p:blipFill>
        <p:spPr>
          <a:xfrm>
            <a:off x="2844000" y="1547280"/>
            <a:ext cx="4265280" cy="576072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94"/>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Books</a:t>
            </a:r>
            <a:endParaRPr b="0" sz="4400" strike="noStrike">
              <a:latin typeface="Arial"/>
              <a:ea typeface="Arial"/>
              <a:cs typeface="Arial"/>
              <a:sym typeface="Arial"/>
            </a:endParaRPr>
          </a:p>
        </p:txBody>
      </p:sp>
      <p:pic>
        <p:nvPicPr>
          <p:cNvPr id="615" name="Google Shape;615;p94"/>
          <p:cNvPicPr preferRelativeResize="0"/>
          <p:nvPr/>
        </p:nvPicPr>
        <p:blipFill rotWithShape="1">
          <a:blip r:embed="rId3">
            <a:alphaModFix/>
          </a:blip>
          <a:srcRect b="0" l="0" r="0" t="0"/>
          <a:stretch/>
        </p:blipFill>
        <p:spPr>
          <a:xfrm>
            <a:off x="2952000" y="1692000"/>
            <a:ext cx="3816000" cy="52560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95"/>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Books</a:t>
            </a:r>
            <a:endParaRPr b="0" sz="4400" strike="noStrike">
              <a:latin typeface="Arial"/>
              <a:ea typeface="Arial"/>
              <a:cs typeface="Arial"/>
              <a:sym typeface="Arial"/>
            </a:endParaRPr>
          </a:p>
        </p:txBody>
      </p:sp>
      <p:pic>
        <p:nvPicPr>
          <p:cNvPr id="621" name="Google Shape;621;p95"/>
          <p:cNvPicPr preferRelativeResize="0"/>
          <p:nvPr/>
        </p:nvPicPr>
        <p:blipFill rotWithShape="1">
          <a:blip r:embed="rId3">
            <a:alphaModFix/>
          </a:blip>
          <a:srcRect b="0" l="0" r="0" t="0"/>
          <a:stretch/>
        </p:blipFill>
        <p:spPr>
          <a:xfrm>
            <a:off x="2880000" y="1619280"/>
            <a:ext cx="4104000" cy="561672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96"/>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Books</a:t>
            </a:r>
            <a:endParaRPr b="0" sz="4400" strike="noStrike">
              <a:latin typeface="Arial"/>
              <a:ea typeface="Arial"/>
              <a:cs typeface="Arial"/>
              <a:sym typeface="Arial"/>
            </a:endParaRPr>
          </a:p>
        </p:txBody>
      </p:sp>
      <p:pic>
        <p:nvPicPr>
          <p:cNvPr id="627" name="Google Shape;627;p96"/>
          <p:cNvPicPr preferRelativeResize="0"/>
          <p:nvPr/>
        </p:nvPicPr>
        <p:blipFill>
          <a:blip r:embed="rId3">
            <a:alphaModFix/>
          </a:blip>
          <a:stretch>
            <a:fillRect/>
          </a:stretch>
        </p:blipFill>
        <p:spPr>
          <a:xfrm>
            <a:off x="3502025" y="1868220"/>
            <a:ext cx="3076575" cy="47529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97"/>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Books</a:t>
            </a:r>
            <a:endParaRPr b="0" sz="4400" strike="noStrike">
              <a:latin typeface="Arial"/>
              <a:ea typeface="Arial"/>
              <a:cs typeface="Arial"/>
              <a:sym typeface="Arial"/>
            </a:endParaRPr>
          </a:p>
        </p:txBody>
      </p:sp>
      <p:sp>
        <p:nvSpPr>
          <p:cNvPr id="633" name="Google Shape;633;p97"/>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Good news!</a:t>
            </a:r>
            <a:endParaRPr b="0" sz="3200"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All books (except </a:t>
            </a:r>
            <a:r>
              <a:rPr lang="en-US" sz="2800"/>
              <a:t>the last two</a:t>
            </a:r>
            <a:r>
              <a:rPr b="0" i="0" lang="en-US" sz="2800" u="none" cap="none" strike="noStrike">
                <a:latin typeface="Arial"/>
                <a:ea typeface="Arial"/>
                <a:cs typeface="Arial"/>
                <a:sym typeface="Arial"/>
              </a:rPr>
              <a:t>) are publicly available online</a:t>
            </a:r>
            <a:endParaRPr b="0" i="0" sz="2800" u="none" cap="none" strike="noStrike">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98"/>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Courses</a:t>
            </a:r>
            <a:endParaRPr b="0" sz="4400" strike="noStrike">
              <a:latin typeface="Arial"/>
              <a:ea typeface="Arial"/>
              <a:cs typeface="Arial"/>
              <a:sym typeface="Arial"/>
            </a:endParaRPr>
          </a:p>
        </p:txBody>
      </p:sp>
      <p:sp>
        <p:nvSpPr>
          <p:cNvPr id="639" name="Google Shape;639;p98"/>
          <p:cNvSpPr txBox="1"/>
          <p:nvPr/>
        </p:nvSpPr>
        <p:spPr>
          <a:xfrm>
            <a:off x="504000" y="1769053"/>
            <a:ext cx="9071700" cy="57906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170"/>
              <a:buFont typeface="Noto Sans Symbols"/>
              <a:buChar char="●"/>
            </a:pPr>
            <a:r>
              <a:rPr b="0" lang="en-US" sz="2600" strike="noStrike">
                <a:latin typeface="Arial"/>
                <a:ea typeface="Arial"/>
                <a:cs typeface="Arial"/>
                <a:sym typeface="Arial"/>
              </a:rPr>
              <a:t>Coursera</a:t>
            </a:r>
            <a:endParaRPr b="0" sz="2600" strike="noStrike">
              <a:latin typeface="Arial"/>
              <a:ea typeface="Arial"/>
              <a:cs typeface="Arial"/>
              <a:sym typeface="Arial"/>
            </a:endParaRPr>
          </a:p>
          <a:p>
            <a:pPr indent="-324000" lvl="1" marL="864000" marR="0" rtl="0" algn="l">
              <a:spcBef>
                <a:spcPts val="1134"/>
              </a:spcBef>
              <a:spcAft>
                <a:spcPts val="0"/>
              </a:spcAft>
              <a:buClr>
                <a:srgbClr val="000000"/>
              </a:buClr>
              <a:buSzPts val="1950"/>
              <a:buFont typeface="Noto Sans Symbols"/>
              <a:buChar char="−"/>
            </a:pPr>
            <a:r>
              <a:rPr b="0" i="0" lang="en-US" sz="2600" u="none" cap="none" strike="noStrike">
                <a:latin typeface="Arial"/>
                <a:ea typeface="Arial"/>
                <a:cs typeface="Arial"/>
                <a:sym typeface="Arial"/>
              </a:rPr>
              <a:t>Game Theory and Advanced Game Theory</a:t>
            </a:r>
            <a:endParaRPr b="0" i="0" sz="26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950"/>
              <a:buFont typeface="Noto Sans Symbols"/>
              <a:buChar char="−"/>
            </a:pPr>
            <a:r>
              <a:rPr b="0" i="0" lang="en-US" sz="2600" u="none" cap="none" strike="noStrike">
                <a:latin typeface="Arial"/>
                <a:ea typeface="Arial"/>
                <a:cs typeface="Arial"/>
                <a:sym typeface="Arial"/>
              </a:rPr>
              <a:t>M. Jackson, Y. Shoham, K. Leyton-Brown</a:t>
            </a:r>
            <a:endParaRPr b="0" i="0" sz="26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950"/>
              <a:buFont typeface="Noto Sans Symbols"/>
              <a:buChar char="−"/>
            </a:pPr>
            <a:r>
              <a:rPr b="0" i="0" lang="en-US" sz="2600" u="none" cap="none" strike="noStrike">
                <a:latin typeface="Arial"/>
                <a:ea typeface="Arial"/>
                <a:cs typeface="Arial"/>
                <a:sym typeface="Arial"/>
              </a:rPr>
              <a:t>Stanford University and UBC</a:t>
            </a:r>
            <a:endParaRPr b="0" i="0" sz="26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170"/>
              <a:buFont typeface="Noto Sans Symbols"/>
              <a:buChar char="●"/>
            </a:pPr>
            <a:r>
              <a:rPr b="0" lang="en-US" sz="2600" strike="noStrike">
                <a:latin typeface="Arial"/>
                <a:ea typeface="Arial"/>
                <a:cs typeface="Arial"/>
                <a:sym typeface="Arial"/>
              </a:rPr>
              <a:t>Computational Game Theory and Mechanism Design</a:t>
            </a:r>
            <a:endParaRPr b="0" sz="2600" strike="noStrike">
              <a:latin typeface="Arial"/>
              <a:ea typeface="Arial"/>
              <a:cs typeface="Arial"/>
              <a:sym typeface="Arial"/>
            </a:endParaRPr>
          </a:p>
          <a:p>
            <a:pPr indent="-324000" lvl="1" marL="864000" marR="0" rtl="0" algn="l">
              <a:spcBef>
                <a:spcPts val="1134"/>
              </a:spcBef>
              <a:spcAft>
                <a:spcPts val="0"/>
              </a:spcAft>
              <a:buClr>
                <a:srgbClr val="000000"/>
              </a:buClr>
              <a:buSzPts val="1950"/>
              <a:buFont typeface="Noto Sans Symbols"/>
              <a:buChar char="−"/>
            </a:pPr>
            <a:r>
              <a:rPr b="0" i="0" lang="en-US" sz="2600" u="none" cap="none" strike="noStrike">
                <a:latin typeface="Arial"/>
                <a:ea typeface="Arial"/>
                <a:cs typeface="Arial"/>
                <a:sym typeface="Arial"/>
              </a:rPr>
              <a:t>Vincent Conitzer, Duke</a:t>
            </a:r>
            <a:endParaRPr b="0" i="0" sz="26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950"/>
              <a:buFont typeface="Noto Sans Symbols"/>
              <a:buChar char="−"/>
            </a:pPr>
            <a:r>
              <a:rPr b="0" i="0" lang="en-US" sz="2600" u="sng" cap="none" strike="noStrike">
                <a:solidFill>
                  <a:schemeClr val="hlink"/>
                </a:solidFill>
                <a:latin typeface="Arial"/>
                <a:ea typeface="Arial"/>
                <a:cs typeface="Arial"/>
                <a:sym typeface="Arial"/>
                <a:hlinkClick r:id="rId3"/>
              </a:rPr>
              <a:t>http://www.cs.duke.edu/courses/fall06/cps296.2/</a:t>
            </a:r>
            <a:endParaRPr b="0" i="0" sz="26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170"/>
              <a:buFont typeface="Noto Sans Symbols"/>
              <a:buChar char="●"/>
            </a:pPr>
            <a:r>
              <a:rPr b="0" lang="en-US" sz="2600" strike="noStrike">
                <a:latin typeface="Arial"/>
                <a:ea typeface="Arial"/>
                <a:cs typeface="Arial"/>
                <a:sym typeface="Arial"/>
              </a:rPr>
              <a:t>Topics in Decision and Control: Static and Dynamic Game Theory</a:t>
            </a:r>
            <a:endParaRPr b="0" sz="2600" strike="noStrike">
              <a:latin typeface="Arial"/>
              <a:ea typeface="Arial"/>
              <a:cs typeface="Arial"/>
              <a:sym typeface="Arial"/>
            </a:endParaRPr>
          </a:p>
          <a:p>
            <a:pPr indent="-324000" lvl="1" marL="864000" marR="0" rtl="0" algn="l">
              <a:spcBef>
                <a:spcPts val="1134"/>
              </a:spcBef>
              <a:spcAft>
                <a:spcPts val="0"/>
              </a:spcAft>
              <a:buClr>
                <a:srgbClr val="000000"/>
              </a:buClr>
              <a:buSzPts val="1950"/>
              <a:buFont typeface="Noto Sans Symbols"/>
              <a:buChar char="−"/>
            </a:pPr>
            <a:r>
              <a:rPr b="0" i="0" lang="en-US" sz="2600" u="none" cap="none" strike="noStrike">
                <a:latin typeface="Arial"/>
                <a:ea typeface="Arial"/>
                <a:cs typeface="Arial"/>
                <a:sym typeface="Arial"/>
              </a:rPr>
              <a:t>Bruce Hajek, University of Illinois</a:t>
            </a:r>
            <a:endParaRPr b="0" i="0" sz="2600" u="none" cap="none" strike="noStrike">
              <a:latin typeface="Arial"/>
              <a:ea typeface="Arial"/>
              <a:cs typeface="Arial"/>
              <a:sym typeface="Arial"/>
            </a:endParaRPr>
          </a:p>
          <a:p>
            <a:pPr indent="-323999" lvl="1" marL="864000" marR="0" rtl="0" algn="l">
              <a:spcBef>
                <a:spcPts val="1134"/>
              </a:spcBef>
              <a:spcAft>
                <a:spcPts val="0"/>
              </a:spcAft>
              <a:buClr>
                <a:srgbClr val="000000"/>
              </a:buClr>
              <a:buSzPts val="1950"/>
              <a:buFont typeface="Noto Sans Symbols"/>
              <a:buChar char="−"/>
            </a:pPr>
            <a:r>
              <a:rPr b="0" i="0" lang="en-US" sz="2600" u="sng" cap="none" strike="noStrike">
                <a:solidFill>
                  <a:schemeClr val="hlink"/>
                </a:solidFill>
                <a:latin typeface="Arial"/>
                <a:ea typeface="Arial"/>
                <a:cs typeface="Arial"/>
                <a:sym typeface="Arial"/>
                <a:hlinkClick r:id="rId4"/>
              </a:rPr>
              <a:t>https://courses.engr.illinois.edu/ece586/sp2013</a:t>
            </a:r>
            <a:r>
              <a:rPr lang="en-US" sz="2600" u="sng">
                <a:solidFill>
                  <a:schemeClr val="hlink"/>
                </a:solidFill>
                <a:hlinkClick r:id="rId5"/>
              </a:rPr>
              <a:t>/</a:t>
            </a:r>
            <a:endParaRPr sz="2600"/>
          </a:p>
          <a:p>
            <a:pPr indent="0" lvl="0" marL="914400" marR="0" rtl="0" algn="l">
              <a:spcBef>
                <a:spcPts val="1134"/>
              </a:spcBef>
              <a:spcAft>
                <a:spcPts val="0"/>
              </a:spcAft>
              <a:buNone/>
            </a:pPr>
            <a:r>
              <a:t/>
            </a:r>
            <a:endParaRPr sz="26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99"/>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Papers</a:t>
            </a:r>
            <a:endParaRPr b="0" sz="4400" strike="noStrike">
              <a:latin typeface="Arial"/>
              <a:ea typeface="Arial"/>
              <a:cs typeface="Arial"/>
              <a:sym typeface="Arial"/>
            </a:endParaRPr>
          </a:p>
        </p:txBody>
      </p:sp>
      <p:sp>
        <p:nvSpPr>
          <p:cNvPr id="645" name="Google Shape;645;p99"/>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I will recommend papers to be read together with the classes</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I will also post a list of technical papers that link with computer science</a:t>
            </a:r>
            <a:endParaRPr b="0" sz="3200" strike="noStrike">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00"/>
          <p:cNvSpPr txBox="1"/>
          <p:nvPr/>
        </p:nvSpPr>
        <p:spPr>
          <a:xfrm>
            <a:off x="551520" y="11088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Agenda</a:t>
            </a:r>
            <a:endParaRPr b="0" sz="4400" strike="noStrike">
              <a:latin typeface="Arial"/>
              <a:ea typeface="Arial"/>
              <a:cs typeface="Arial"/>
              <a:sym typeface="Arial"/>
            </a:endParaRPr>
          </a:p>
        </p:txBody>
      </p:sp>
      <p:sp>
        <p:nvSpPr>
          <p:cNvPr id="651" name="Google Shape;651;p100"/>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What is game theory?</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Computer Science applications</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Course program</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Grading</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References</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1" i="1" lang="en-US" sz="3200" u="sng" strike="noStrike">
                <a:latin typeface="Arial"/>
                <a:ea typeface="Arial"/>
                <a:cs typeface="Arial"/>
                <a:sym typeface="Arial"/>
              </a:rPr>
              <a:t>Goals</a:t>
            </a:r>
            <a:endParaRPr b="0" sz="3200" strike="noStrike">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01"/>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Goals</a:t>
            </a:r>
            <a:endParaRPr b="0" sz="4400" strike="noStrike">
              <a:latin typeface="Arial"/>
              <a:ea typeface="Arial"/>
              <a:cs typeface="Arial"/>
              <a:sym typeface="Arial"/>
            </a:endParaRPr>
          </a:p>
        </p:txBody>
      </p:sp>
      <p:sp>
        <p:nvSpPr>
          <p:cNvPr id="657" name="Google Shape;657;p101"/>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3999" lvl="0" marL="431999" marR="0" rtl="0" algn="l">
              <a:spcBef>
                <a:spcPts val="0"/>
              </a:spcBef>
              <a:spcAft>
                <a:spcPts val="0"/>
              </a:spcAft>
              <a:buClr>
                <a:srgbClr val="000000"/>
              </a:buClr>
              <a:buSzPts val="1440"/>
              <a:buFont typeface="Noto Sans Symbols"/>
              <a:buChar char="●"/>
            </a:pPr>
            <a:r>
              <a:rPr lang="en-US" sz="3200"/>
              <a:t>Learn how to model conflict scenarios using game theory</a:t>
            </a:r>
            <a:endParaRPr sz="3200"/>
          </a:p>
          <a:p>
            <a:pPr indent="-323999" lvl="0" marL="431999" marR="0" rtl="0" algn="l">
              <a:spcBef>
                <a:spcPts val="1000"/>
              </a:spcBef>
              <a:spcAft>
                <a:spcPts val="0"/>
              </a:spcAft>
              <a:buClr>
                <a:srgbClr val="000000"/>
              </a:buClr>
              <a:buSzPts val="1440"/>
              <a:buFont typeface="Noto Sans Symbols"/>
              <a:buChar char="●"/>
            </a:pPr>
            <a:r>
              <a:rPr b="0" lang="en-US" sz="3200" strike="noStrike">
                <a:latin typeface="Arial"/>
                <a:ea typeface="Arial"/>
                <a:cs typeface="Arial"/>
                <a:sym typeface="Arial"/>
              </a:rPr>
              <a:t>Be able to read and understand computer science papers that use game theory as a framework</a:t>
            </a:r>
            <a:endParaRPr b="0" sz="3200" strike="noStrike">
              <a:latin typeface="Arial"/>
              <a:ea typeface="Arial"/>
              <a:cs typeface="Arial"/>
              <a:sym typeface="Arial"/>
            </a:endParaRPr>
          </a:p>
          <a:p>
            <a:pPr indent="-323999" lvl="0" marL="431999"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Be able to conduct your own research using game theory</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7">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02"/>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Calendar</a:t>
            </a:r>
            <a:endParaRPr b="0" sz="4400" strike="noStrike">
              <a:latin typeface="Arial"/>
              <a:ea typeface="Arial"/>
              <a:cs typeface="Arial"/>
              <a:sym typeface="Arial"/>
            </a:endParaRPr>
          </a:p>
        </p:txBody>
      </p:sp>
      <p:sp>
        <p:nvSpPr>
          <p:cNvPr id="663" name="Google Shape;663;p102"/>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lang="en-US" sz="3200"/>
              <a:t>S</a:t>
            </a:r>
            <a:r>
              <a:rPr b="0" lang="en-US" sz="3200" strike="noStrike">
                <a:latin typeface="Arial"/>
                <a:ea typeface="Arial"/>
                <a:cs typeface="Arial"/>
                <a:sym typeface="Arial"/>
              </a:rPr>
              <a:t>how calendar</a:t>
            </a:r>
            <a:endParaRPr b="0" sz="3200" strike="noStrike">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What is game theory?</a:t>
            </a:r>
            <a:endParaRPr b="0" i="0" sz="4400" u="none" cap="none" strike="noStrike">
              <a:latin typeface="Arial"/>
              <a:ea typeface="Arial"/>
              <a:cs typeface="Arial"/>
              <a:sym typeface="Arial"/>
            </a:endParaRPr>
          </a:p>
        </p:txBody>
      </p:sp>
      <p:sp>
        <p:nvSpPr>
          <p:cNvPr id="114" name="Google Shape;114;p22"/>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Let's play a game…</a:t>
            </a:r>
            <a:endParaRPr b="0" i="0" sz="32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Each student should write a number between 0 and 100 on a paper </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The student who gets closer to the average wins</a:t>
            </a:r>
            <a:endParaRPr b="0" i="0" sz="2800" u="none" cap="none" strike="noStrike">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03"/>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Task due </a:t>
            </a:r>
            <a:r>
              <a:rPr lang="en-US" sz="4400"/>
              <a:t>to Sunday!</a:t>
            </a:r>
            <a:endParaRPr b="0" sz="4400" strike="noStrike">
              <a:latin typeface="Arial"/>
              <a:ea typeface="Arial"/>
              <a:cs typeface="Arial"/>
              <a:sym typeface="Arial"/>
            </a:endParaRPr>
          </a:p>
        </p:txBody>
      </p:sp>
      <p:sp>
        <p:nvSpPr>
          <p:cNvPr id="669" name="Google Shape;669;p103"/>
          <p:cNvSpPr txBox="1"/>
          <p:nvPr/>
        </p:nvSpPr>
        <p:spPr>
          <a:xfrm>
            <a:off x="504000" y="1769040"/>
            <a:ext cx="9071640" cy="4384440"/>
          </a:xfrm>
          <a:prstGeom prst="rect">
            <a:avLst/>
          </a:prstGeom>
          <a:noFill/>
          <a:ln>
            <a:noFill/>
          </a:ln>
        </p:spPr>
        <p:txBody>
          <a:bodyPr anchorCtr="0" anchor="t" bIns="0" lIns="0" spcFirstLastPara="1" rIns="0" wrap="square" tIns="0">
            <a:noAutofit/>
          </a:bodyPr>
          <a:lstStyle/>
          <a:p>
            <a:pPr indent="-323999" lvl="0" marL="431999" marR="0" rtl="0" algn="l">
              <a:spcBef>
                <a:spcPts val="0"/>
              </a:spcBef>
              <a:spcAft>
                <a:spcPts val="0"/>
              </a:spcAft>
              <a:buClr>
                <a:srgbClr val="000000"/>
              </a:buClr>
              <a:buSzPts val="1440"/>
              <a:buFont typeface="Noto Sans Symbols"/>
              <a:buChar char="●"/>
            </a:pPr>
            <a:r>
              <a:rPr lang="en-US" sz="3200"/>
              <a:t>Details will arrive by e-mail</a:t>
            </a:r>
            <a:endParaRPr sz="3200"/>
          </a:p>
          <a:p>
            <a:pPr indent="-381000" lvl="1" marL="914400" marR="0" rtl="0" algn="l">
              <a:spcBef>
                <a:spcPts val="0"/>
              </a:spcBef>
              <a:spcAft>
                <a:spcPts val="0"/>
              </a:spcAft>
              <a:buSzPts val="2400"/>
              <a:buChar char="○"/>
            </a:pPr>
            <a:r>
              <a:rPr lang="en-US" sz="2400"/>
              <a:t>If you are enrolled to the course on Moodle</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